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74" r:id="rId5"/>
    <p:sldId id="277" r:id="rId6"/>
    <p:sldId id="269" r:id="rId7"/>
    <p:sldId id="284" r:id="rId8"/>
    <p:sldId id="278" r:id="rId9"/>
    <p:sldId id="283" r:id="rId10"/>
    <p:sldId id="285" r:id="rId11"/>
    <p:sldId id="270" r:id="rId12"/>
    <p:sldId id="272" r:id="rId13"/>
    <p:sldId id="273" r:id="rId14"/>
    <p:sldId id="286" r:id="rId15"/>
    <p:sldId id="287" r:id="rId16"/>
    <p:sldId id="288" r:id="rId17"/>
    <p:sldId id="289" r:id="rId18"/>
    <p:sldId id="260" r:id="rId19"/>
    <p:sldId id="275" r:id="rId20"/>
    <p:sldId id="282" r:id="rId21"/>
    <p:sldId id="276" r:id="rId22"/>
    <p:sldId id="265" r:id="rId23"/>
    <p:sldId id="279" r:id="rId24"/>
    <p:sldId id="280" r:id="rId25"/>
    <p:sldId id="281" r:id="rId26"/>
    <p:sldId id="266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57257D"/>
    <a:srgbClr val="FDFBB3"/>
    <a:srgbClr val="F7E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320" autoAdjust="0"/>
  </p:normalViewPr>
  <p:slideViewPr>
    <p:cSldViewPr snapToGrid="0">
      <p:cViewPr>
        <p:scale>
          <a:sx n="100" d="100"/>
          <a:sy n="100" d="100"/>
        </p:scale>
        <p:origin x="-51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313BD-8B71-44B3-B5FA-D9ED36468595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247A0-1AE6-41F7-89B6-31F102FE7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2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E1395-F3C7-4099-940D-9025C9766BF0}" type="datetimeFigureOut">
              <a:rPr lang="ru-RU" smtClean="0"/>
              <a:t>23.11.2010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DE9E1C-4B0C-4DDD-9345-5B7570EBEE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211.png"/><Relationship Id="rId3" Type="http://schemas.openxmlformats.org/officeDocument/2006/relationships/image" Target="../media/image81.png"/><Relationship Id="rId7" Type="http://schemas.openxmlformats.org/officeDocument/2006/relationships/image" Target="../media/image121.png"/><Relationship Id="rId12" Type="http://schemas.openxmlformats.org/officeDocument/2006/relationships/image" Target="../media/image17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61.png"/><Relationship Id="rId5" Type="http://schemas.openxmlformats.org/officeDocument/2006/relationships/image" Target="../media/image101.png"/><Relationship Id="rId15" Type="http://schemas.openxmlformats.org/officeDocument/2006/relationships/image" Target="../media/image231.png"/><Relationship Id="rId10" Type="http://schemas.openxmlformats.org/officeDocument/2006/relationships/image" Target="../media/image151.png"/><Relationship Id="rId4" Type="http://schemas.openxmlformats.org/officeDocument/2006/relationships/image" Target="../media/image91.png"/><Relationship Id="rId9" Type="http://schemas.openxmlformats.org/officeDocument/2006/relationships/image" Target="../media/image141.png"/><Relationship Id="rId14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50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80.png"/><Relationship Id="rId5" Type="http://schemas.openxmlformats.org/officeDocument/2006/relationships/image" Target="../media/image421.png"/><Relationship Id="rId10" Type="http://schemas.openxmlformats.org/officeDocument/2006/relationships/image" Target="../media/image63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5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3.png"/><Relationship Id="rId5" Type="http://schemas.openxmlformats.org/officeDocument/2006/relationships/image" Target="../media/image66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image" Target="../media/image5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548" y="227878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Synchronizing Words and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Carefully Synchronizing Words</a:t>
            </a:r>
            <a:endParaRPr lang="ru-RU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9592" y="4793729"/>
            <a:ext cx="7200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aseline="0" dirty="0" err="1">
                <a:solidFill>
                  <a:srgbClr val="002060"/>
                </a:solidFill>
              </a:rPr>
              <a:t>Pavel</a:t>
            </a:r>
            <a:r>
              <a:rPr lang="en-US" sz="2800" baseline="0" dirty="0">
                <a:solidFill>
                  <a:srgbClr val="002060"/>
                </a:solidFill>
              </a:rPr>
              <a:t> </a:t>
            </a:r>
            <a:r>
              <a:rPr lang="en-US" sz="2800" baseline="0" dirty="0" err="1">
                <a:solidFill>
                  <a:srgbClr val="002060"/>
                </a:solidFill>
              </a:rPr>
              <a:t>Martyugin</a:t>
            </a:r>
            <a:endParaRPr lang="en-US" sz="2800" baseline="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aseline="0" dirty="0">
                <a:solidFill>
                  <a:srgbClr val="002060"/>
                </a:solidFill>
              </a:rPr>
              <a:t>Ural State University, </a:t>
            </a:r>
            <a:r>
              <a:rPr lang="en-US" sz="2800" baseline="0" dirty="0" err="1">
                <a:solidFill>
                  <a:srgbClr val="002060"/>
                </a:solidFill>
              </a:rPr>
              <a:t>Ekaterinburg</a:t>
            </a:r>
            <a:r>
              <a:rPr lang="en-US" sz="2800" baseline="0" dirty="0">
                <a:solidFill>
                  <a:srgbClr val="002060"/>
                </a:solidFill>
              </a:rPr>
              <a:t>, Russia</a:t>
            </a:r>
            <a:endParaRPr lang="ru-RU" sz="2800" baseline="0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61937" y="390852"/>
            <a:ext cx="63771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Workshop Dynamical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Aspects of Automata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Semigroup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Theories,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25-26 November 2010, Wien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Austria</a:t>
            </a:r>
            <a:endParaRPr lang="ru-RU" sz="2400" baseline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Computational problems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295219"/>
                <a:ext cx="78488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Problem: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MIN SYN </a:t>
                </a: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Input: </a:t>
                </a:r>
                <a:r>
                  <a:rPr lang="en-US" sz="2400" dirty="0" smtClean="0"/>
                  <a:t>A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Question: </a:t>
                </a:r>
                <a:r>
                  <a:rPr lang="en-US" sz="2400" dirty="0" smtClean="0"/>
                  <a:t>Does the shortest synchronizing word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95219"/>
                <a:ext cx="7848872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165" t="-3101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83567" y="4775480"/>
                <a:ext cx="737758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M.Berlinkov (2010) </a:t>
                </a:r>
                <a:r>
                  <a:rPr lang="pt-BR" sz="2400" dirty="0" smtClean="0"/>
                  <a:t>No </a:t>
                </a:r>
                <a:r>
                  <a:rPr lang="pt-BR" sz="2400" dirty="0"/>
                  <a:t>polynomial time algorithm approximates </a:t>
                </a:r>
                <a:r>
                  <a:rPr lang="pt-BR" sz="2400" dirty="0" smtClean="0"/>
                  <a:t>the length of the shortest syncronizing word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within constant </a:t>
                </a:r>
                <a:r>
                  <a:rPr lang="en-US" sz="2400" dirty="0" smtClean="0"/>
                  <a:t>factor.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4775480"/>
                <a:ext cx="7377581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40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83567" y="3108936"/>
            <a:ext cx="8043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J.Olschewski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chemeClr val="accent1">
                    <a:lumMod val="75000"/>
                  </a:schemeClr>
                </a:solidFill>
              </a:rPr>
              <a:t>M.Ummels</a:t>
            </a:r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(2010) </a:t>
            </a:r>
            <a:r>
              <a:rPr lang="en-US" sz="2400" dirty="0" smtClean="0"/>
              <a:t>The problem MIN SYN </a:t>
            </a:r>
          </a:p>
          <a:p>
            <a:r>
              <a:rPr lang="en-US" sz="2400" dirty="0" smtClean="0"/>
              <a:t>is complete </a:t>
            </a:r>
            <a:r>
              <a:rPr lang="en-US" sz="2400" dirty="0"/>
              <a:t>for the </a:t>
            </a:r>
            <a:r>
              <a:rPr lang="en-US" sz="2400" dirty="0" smtClean="0"/>
              <a:t>complexity class </a:t>
            </a:r>
            <a:r>
              <a:rPr lang="en-US" sz="2400" b="1" dirty="0">
                <a:solidFill>
                  <a:srgbClr val="C00000"/>
                </a:solidFill>
              </a:rPr>
              <a:t>DP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83567" y="3946403"/>
                <a:ext cx="4247248" cy="5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NP, Co-NP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DP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⊆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Π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p</m:t>
                        </m:r>
                      </m:sup>
                    </m:sSubSup>
                  </m:oMath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946403"/>
                <a:ext cx="4247248" cy="507062"/>
              </a:xfrm>
              <a:prstGeom prst="rect">
                <a:avLst/>
              </a:prstGeom>
              <a:blipFill rotWithShape="1">
                <a:blip r:embed="rId4"/>
                <a:stretch>
                  <a:fillRect l="-2152" t="-5952" b="-202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4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Subclasses of DFA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6087" y="1106003"/>
            <a:ext cx="831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Černý’s</a:t>
            </a:r>
            <a:r>
              <a:rPr lang="en-US" sz="2400" dirty="0" smtClean="0"/>
              <a:t> problem and the complexities problems can be considered for some special cases of DFA.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1012" y="2020711"/>
            <a:ext cx="818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consider here classes of </a:t>
            </a:r>
            <a:r>
              <a:rPr lang="en-US" sz="2400" dirty="0"/>
              <a:t>cyclical, </a:t>
            </a:r>
            <a:r>
              <a:rPr lang="en-US" sz="2400" dirty="0" err="1"/>
              <a:t>Eulerian</a:t>
            </a:r>
            <a:r>
              <a:rPr lang="en-US" sz="2400" dirty="0" smtClean="0"/>
              <a:t>, monotonic, cyclically monotonic, commutative DFA and DFA with a zero state.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1012" y="4455981"/>
                <a:ext cx="831343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quadratic bound of the value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was proved </a:t>
                </a:r>
              </a:p>
              <a:p>
                <a:r>
                  <a:rPr lang="en-US" sz="2400" dirty="0" smtClean="0"/>
                  <a:t>for all these classes</a:t>
                </a:r>
              </a:p>
              <a:p>
                <a:r>
                  <a:rPr lang="en-US" sz="2400" dirty="0" smtClean="0"/>
                  <a:t>(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L.Dubuc,1998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; J.Kari,2001; M.-P.Beal,2003;  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D.Eppstein,1990;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M.V.Volkov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D.S.Ananichev,2003; I.K.Rystsov,1997; A.N.Trahtman,2006</a:t>
                </a:r>
                <a:r>
                  <a:rPr lang="en-US" sz="2400" dirty="0" smtClean="0"/>
                  <a:t>).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" y="4455981"/>
                <a:ext cx="8313434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173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012" y="3417756"/>
                <a:ext cx="831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the maximal length of the shortest synchronizing word for DFA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states.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" y="3417756"/>
                <a:ext cx="831343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7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6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7498555" y="1164300"/>
            <a:ext cx="1404143" cy="477827"/>
            <a:chOff x="7454899" y="1156219"/>
            <a:chExt cx="1404143" cy="477827"/>
          </a:xfrm>
        </p:grpSpPr>
        <p:sp>
          <p:nvSpPr>
            <p:cNvPr id="5" name="Oval 37"/>
            <p:cNvSpPr>
              <a:spLocks noChangeArrowheads="1"/>
            </p:cNvSpPr>
            <p:nvPr/>
          </p:nvSpPr>
          <p:spPr bwMode="auto">
            <a:xfrm>
              <a:off x="7454899" y="1203983"/>
              <a:ext cx="415925" cy="39846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baseline="0">
                <a:solidFill>
                  <a:srgbClr val="0000FF"/>
                </a:solidFill>
              </a:endParaRPr>
            </a:p>
          </p:txBody>
        </p:sp>
        <p:sp>
          <p:nvSpPr>
            <p:cNvPr id="6" name="Arc 38"/>
            <p:cNvSpPr>
              <a:spLocks/>
            </p:cNvSpPr>
            <p:nvPr/>
          </p:nvSpPr>
          <p:spPr bwMode="auto">
            <a:xfrm rot="16200000">
              <a:off x="7974409" y="1148024"/>
              <a:ext cx="350837" cy="55800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8289130" y="1156219"/>
                  <a:ext cx="569912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baseline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Σ</m:t>
                        </m:r>
                      </m:oMath>
                    </m:oMathPara>
                  </a14:m>
                  <a:endParaRPr lang="el-GR" sz="2400" baseline="0" dirty="0">
                    <a:solidFill>
                      <a:srgbClr val="0000FF"/>
                    </a:solidFill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" name="Text 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89130" y="1156219"/>
                  <a:ext cx="569912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Box 40"/>
            <p:cNvSpPr txBox="1">
              <a:spLocks noChangeArrowheads="1"/>
            </p:cNvSpPr>
            <p:nvPr/>
          </p:nvSpPr>
          <p:spPr bwMode="auto">
            <a:xfrm>
              <a:off x="7494784" y="1172381"/>
              <a:ext cx="3488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0" dirty="0"/>
                <a:t>0</a:t>
              </a:r>
              <a:endParaRPr lang="ru-RU" sz="2400" baseline="0" dirty="0"/>
            </a:p>
          </p:txBody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DFA with a zero state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6086" y="1106003"/>
                <a:ext cx="72620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state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of a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said to be a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zero state</a:t>
                </a:r>
                <a:r>
                  <a:rPr lang="en-US" sz="2400" dirty="0" smtClean="0"/>
                  <a:t> (or sink state)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6" y="1106003"/>
                <a:ext cx="726201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59" t="-5839" r="-504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3075" y="2115653"/>
                <a:ext cx="8313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-state synchronizing DFA with a zero state has a synchronizing word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−1)/2.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This upper bound is tight.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5" y="2115653"/>
                <a:ext cx="831343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74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Группа 54"/>
          <p:cNvGrpSpPr/>
          <p:nvPr/>
        </p:nvGrpSpPr>
        <p:grpSpPr>
          <a:xfrm>
            <a:off x="528241" y="3426853"/>
            <a:ext cx="8374259" cy="1484809"/>
            <a:chOff x="542726" y="3639147"/>
            <a:chExt cx="8374259" cy="1484809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540051" y="4662291"/>
              <a:ext cx="431800" cy="431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FF3300"/>
                </a:solidFill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173213" y="4662291"/>
              <a:ext cx="431800" cy="4333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0000FF"/>
                </a:solidFill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44313" y="4662291"/>
              <a:ext cx="431800" cy="4333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0000FF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236588" y="4878191"/>
              <a:ext cx="9366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804788" y="4662291"/>
              <a:ext cx="431800" cy="43338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02319" y="4395345"/>
                  <a:ext cx="53975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2400" baseline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319" y="4395345"/>
                  <a:ext cx="53975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c 13"/>
            <p:cNvSpPr>
              <a:spLocks/>
            </p:cNvSpPr>
            <p:nvPr/>
          </p:nvSpPr>
          <p:spPr bwMode="auto">
            <a:xfrm rot="10800000">
              <a:off x="570110" y="4120159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1848838" y="4655445"/>
              <a:ext cx="3238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0" dirty="0"/>
                <a:t>1</a:t>
              </a:r>
              <a:endParaRPr lang="ru-RU" sz="2400" baseline="0" dirty="0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218057" y="4662291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0" dirty="0"/>
                <a:t>2</a:t>
              </a:r>
              <a:endParaRPr lang="ru-RU" sz="2400" baseline="0" dirty="0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586778" y="4644435"/>
              <a:ext cx="3603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0" dirty="0"/>
                <a:t>0</a:t>
              </a:r>
              <a:endParaRPr lang="ru-RU" sz="2400" baseline="0" dirty="0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4591491" y="4635751"/>
              <a:ext cx="36036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aseline="0" dirty="0"/>
                <a:t>3</a:t>
              </a:r>
              <a:endParaRPr lang="ru-RU" sz="2400" baseline="0" dirty="0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>
              <a:off x="976113" y="4878191"/>
              <a:ext cx="79216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Arc 19"/>
            <p:cNvSpPr>
              <a:spLocks/>
            </p:cNvSpPr>
            <p:nvPr/>
          </p:nvSpPr>
          <p:spPr bwMode="auto">
            <a:xfrm rot="10800000">
              <a:off x="1848839" y="4109197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rc 20"/>
            <p:cNvSpPr>
              <a:spLocks/>
            </p:cNvSpPr>
            <p:nvPr/>
          </p:nvSpPr>
          <p:spPr bwMode="auto">
            <a:xfrm rot="10800000">
              <a:off x="3209724" y="4096347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rc 21"/>
            <p:cNvSpPr>
              <a:spLocks/>
            </p:cNvSpPr>
            <p:nvPr/>
          </p:nvSpPr>
          <p:spPr bwMode="auto">
            <a:xfrm rot="10800000">
              <a:off x="4574822" y="4096347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3605013" y="4878191"/>
              <a:ext cx="93662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7639642" y="4655445"/>
              <a:ext cx="647701" cy="431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FF3300"/>
                </a:solidFill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7639642" y="4640513"/>
              <a:ext cx="65246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baseline="0" dirty="0"/>
                <a:t>n</a:t>
              </a:r>
              <a:r>
                <a:rPr lang="en-US" sz="2400" baseline="0" dirty="0"/>
                <a:t>-1</a:t>
              </a:r>
              <a:endParaRPr lang="ru-RU" sz="2400" baseline="0" dirty="0"/>
            </a:p>
          </p:txBody>
        </p:sp>
        <p:sp>
          <p:nvSpPr>
            <p:cNvPr id="33" name="Arc 25"/>
            <p:cNvSpPr>
              <a:spLocks/>
            </p:cNvSpPr>
            <p:nvPr/>
          </p:nvSpPr>
          <p:spPr bwMode="auto">
            <a:xfrm rot="10800000">
              <a:off x="7755134" y="4109197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6592688" y="4878191"/>
              <a:ext cx="1008063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Oval 27"/>
            <p:cNvSpPr>
              <a:spLocks noChangeArrowheads="1"/>
            </p:cNvSpPr>
            <p:nvPr/>
          </p:nvSpPr>
          <p:spPr bwMode="auto">
            <a:xfrm>
              <a:off x="5916412" y="4662291"/>
              <a:ext cx="676276" cy="431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aseline="0">
                <a:solidFill>
                  <a:srgbClr val="FF3300"/>
                </a:solidFill>
              </a:endParaRPr>
            </a:p>
          </p:txBody>
        </p:sp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5916412" y="4635751"/>
              <a:ext cx="68500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 baseline="0" dirty="0" smtClean="0"/>
                <a:t>n</a:t>
              </a:r>
              <a:r>
                <a:rPr lang="en-US" sz="2400" baseline="0" dirty="0" smtClean="0"/>
                <a:t>-2</a:t>
              </a:r>
              <a:endParaRPr lang="ru-RU" sz="2400" baseline="0" dirty="0"/>
            </a:p>
          </p:txBody>
        </p:sp>
        <p:sp>
          <p:nvSpPr>
            <p:cNvPr id="37" name="Arc 29"/>
            <p:cNvSpPr>
              <a:spLocks/>
            </p:cNvSpPr>
            <p:nvPr/>
          </p:nvSpPr>
          <p:spPr bwMode="auto">
            <a:xfrm rot="10800000">
              <a:off x="6066034" y="4096347"/>
              <a:ext cx="377031" cy="5421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5187750" y="4878191"/>
              <a:ext cx="504825" cy="0"/>
            </a:xfrm>
            <a:prstGeom prst="line">
              <a:avLst/>
            </a:prstGeom>
            <a:noFill/>
            <a:ln w="57150" cap="rnd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452488" y="4380263"/>
                  <a:ext cx="53975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400" baseline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2488" y="4380263"/>
                  <a:ext cx="53975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20913" y="4380262"/>
                  <a:ext cx="53975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sz="2400" baseline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0" name="Text 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0913" y="4380262"/>
                  <a:ext cx="53975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737151" y="4376590"/>
                  <a:ext cx="792162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baseline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ru-RU" sz="2400" baseline="0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7151" y="4376590"/>
                  <a:ext cx="79216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542726" y="3652889"/>
                  <a:ext cx="4318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baseline="0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Σ</m:t>
                        </m:r>
                      </m:oMath>
                    </m:oMathPara>
                  </a14:m>
                  <a:endParaRPr lang="el-GR" sz="2400" baseline="0" dirty="0">
                    <a:solidFill>
                      <a:srgbClr val="0000FF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42" name="Text 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2726" y="3652889"/>
                  <a:ext cx="4318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02319" y="3651997"/>
                  <a:ext cx="176371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Σ</m:t>
                            </m:r>
                          </m:num>
                          <m:den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l-GR" sz="2400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3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319" y="3651997"/>
                  <a:ext cx="1763713" cy="4572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621" t="-125333" b="-19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507256" y="3639147"/>
                  <a:ext cx="176371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Σ</m:t>
                            </m:r>
                          </m:num>
                          <m:den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l-GR" sz="2400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9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7256" y="3639147"/>
                  <a:ext cx="1763713" cy="4572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9343" t="-125333" b="-19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909017" y="3639147"/>
                  <a:ext cx="176371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Σ</m:t>
                            </m:r>
                          </m:num>
                          <m:den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l-GR" sz="2400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0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9017" y="3639147"/>
                  <a:ext cx="1763713" cy="4572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9343" t="-125333" b="-19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440162" y="3639147"/>
                  <a:ext cx="176371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Σ</m:t>
                            </m:r>
                          </m:num>
                          <m:den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l-GR" sz="2400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1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40162" y="3639147"/>
                  <a:ext cx="1763713" cy="4572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6609" t="-125333" r="-22837" b="-19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333057" y="3639147"/>
                  <a:ext cx="1583928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Σ</m:t>
                            </m:r>
                          </m:num>
                          <m:den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{</m:t>
                            </m:r>
                            <m:sSub>
                              <m:sSubPr>
                                <m:ctrlP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lang="en-US" sz="2400" b="0" i="1" baseline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2400" b="0" i="1" baseline="0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charset="0"/>
                              </a:rPr>
                              <m:t>}</m:t>
                            </m:r>
                          </m:den>
                        </m:f>
                      </m:oMath>
                    </m:oMathPara>
                  </a14:m>
                  <a:endParaRPr lang="el-GR" sz="2400" i="1" dirty="0">
                    <a:solidFill>
                      <a:srgbClr val="0000FF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2" name="Text 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33057" y="3639147"/>
                  <a:ext cx="1583928" cy="4572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12355" t="-125333" b="-196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3075" y="5191009"/>
                <a:ext cx="79994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57257D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the shortest synchronizing word for this automaton.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75" y="5191009"/>
                <a:ext cx="7999412" cy="830997"/>
              </a:xfrm>
              <a:prstGeom prst="rect">
                <a:avLst/>
              </a:prstGeom>
              <a:blipFill rotWithShape="1">
                <a:blip r:embed="rId15"/>
                <a:stretch>
                  <a:fillRect l="-122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DFA with a zero state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23834"/>
            <a:ext cx="7999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the previous example the input alphabet size grows with number of states, while in the </a:t>
            </a:r>
            <a:r>
              <a:rPr lang="en-US" sz="2400" dirty="0" err="1" smtClean="0"/>
              <a:t>Černý</a:t>
            </a:r>
            <a:r>
              <a:rPr lang="en-US" sz="2400" dirty="0" smtClean="0"/>
              <a:t> example the alphabet has two elements for every number of states.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34" y="2519132"/>
                <a:ext cx="7999412" cy="178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(~, 2007) </a:t>
                </a:r>
                <a:r>
                  <a:rPr lang="en-US" sz="24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≥8</m:t>
                    </m:r>
                  </m:oMath>
                </a14:m>
                <a:r>
                  <a:rPr lang="en-US" sz="2400" dirty="0" smtClean="0"/>
                  <a:t> there exists a synchronizing DFA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states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2 input letters </a:t>
                </a:r>
                <a:r>
                  <a:rPr lang="en-US" sz="2400" dirty="0" smtClean="0"/>
                  <a:t>such that the length of the shortest synchronizing word for this automaton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+6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−16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34" y="2519132"/>
                <a:ext cx="7999412" cy="1784206"/>
              </a:xfrm>
              <a:prstGeom prst="rect">
                <a:avLst/>
              </a:prstGeom>
              <a:blipFill rotWithShape="1">
                <a:blip r:embed="rId2"/>
                <a:stretch>
                  <a:fillRect l="-1220" t="-2730" r="-2058" b="-1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Группа 52"/>
          <p:cNvGrpSpPr/>
          <p:nvPr/>
        </p:nvGrpSpPr>
        <p:grpSpPr>
          <a:xfrm>
            <a:off x="2542885" y="4160130"/>
            <a:ext cx="3777012" cy="2218546"/>
            <a:chOff x="2542884" y="4251689"/>
            <a:chExt cx="4200816" cy="2218546"/>
          </a:xfrm>
        </p:grpSpPr>
        <p:sp>
          <p:nvSpPr>
            <p:cNvPr id="12" name="Oval 79"/>
            <p:cNvSpPr>
              <a:spLocks noChangeArrowheads="1"/>
            </p:cNvSpPr>
            <p:nvPr/>
          </p:nvSpPr>
          <p:spPr bwMode="auto">
            <a:xfrm>
              <a:off x="3655064" y="4284557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auto">
            <a:xfrm>
              <a:off x="2733891" y="4303338"/>
              <a:ext cx="292608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4" name="Oval 81"/>
            <p:cNvSpPr>
              <a:spLocks noChangeArrowheads="1"/>
            </p:cNvSpPr>
            <p:nvPr/>
          </p:nvSpPr>
          <p:spPr bwMode="auto">
            <a:xfrm>
              <a:off x="4546433" y="4284557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5" name="Arc 82"/>
            <p:cNvSpPr>
              <a:spLocks/>
            </p:cNvSpPr>
            <p:nvPr/>
          </p:nvSpPr>
          <p:spPr bwMode="auto">
            <a:xfrm rot="19566300">
              <a:off x="2904579" y="4491152"/>
              <a:ext cx="299381" cy="37327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22461 w 43200"/>
                <a:gd name="T1" fmla="*/ 0 h 43183"/>
                <a:gd name="T2" fmla="*/ 19880 w 43200"/>
                <a:gd name="T3" fmla="*/ 52 h 43183"/>
                <a:gd name="T4" fmla="*/ 21600 w 43200"/>
                <a:gd name="T5" fmla="*/ 21583 h 43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83" fill="none" extrusionOk="0">
                  <a:moveTo>
                    <a:pt x="22460" y="0"/>
                  </a:moveTo>
                  <a:cubicBezTo>
                    <a:pt x="34046" y="462"/>
                    <a:pt x="43200" y="9988"/>
                    <a:pt x="43200" y="21583"/>
                  </a:cubicBezTo>
                  <a:cubicBezTo>
                    <a:pt x="43200" y="33512"/>
                    <a:pt x="33529" y="43183"/>
                    <a:pt x="21600" y="43183"/>
                  </a:cubicBezTo>
                  <a:cubicBezTo>
                    <a:pt x="9670" y="43183"/>
                    <a:pt x="0" y="33512"/>
                    <a:pt x="0" y="21583"/>
                  </a:cubicBezTo>
                  <a:cubicBezTo>
                    <a:pt x="-1" y="10320"/>
                    <a:pt x="8653" y="948"/>
                    <a:pt x="19879" y="51"/>
                  </a:cubicBezTo>
                </a:path>
                <a:path w="43200" h="43183" stroke="0" extrusionOk="0">
                  <a:moveTo>
                    <a:pt x="22460" y="0"/>
                  </a:moveTo>
                  <a:cubicBezTo>
                    <a:pt x="34046" y="462"/>
                    <a:pt x="43200" y="9988"/>
                    <a:pt x="43200" y="21583"/>
                  </a:cubicBezTo>
                  <a:cubicBezTo>
                    <a:pt x="43200" y="33512"/>
                    <a:pt x="33529" y="43183"/>
                    <a:pt x="21600" y="43183"/>
                  </a:cubicBezTo>
                  <a:cubicBezTo>
                    <a:pt x="9670" y="43183"/>
                    <a:pt x="0" y="33512"/>
                    <a:pt x="0" y="21583"/>
                  </a:cubicBezTo>
                  <a:cubicBezTo>
                    <a:pt x="-1" y="10320"/>
                    <a:pt x="8653" y="948"/>
                    <a:pt x="19879" y="5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 baseline="-25000">
                <a:latin typeface="Arial" charset="0"/>
              </a:endParaRPr>
            </a:p>
          </p:txBody>
        </p:sp>
        <p:sp>
          <p:nvSpPr>
            <p:cNvPr id="16" name="Text Box 85"/>
            <p:cNvSpPr txBox="1">
              <a:spLocks noChangeArrowheads="1"/>
            </p:cNvSpPr>
            <p:nvPr/>
          </p:nvSpPr>
          <p:spPr bwMode="auto">
            <a:xfrm>
              <a:off x="2733891" y="4251689"/>
              <a:ext cx="211328" cy="248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dirty="0">
                  <a:latin typeface="Arial" charset="0"/>
                </a:rPr>
                <a:t>0</a:t>
              </a:r>
              <a:endParaRPr lang="ru-RU" sz="1600" b="1" dirty="0">
                <a:latin typeface="Arial" charset="0"/>
              </a:endParaRPr>
            </a:p>
          </p:txBody>
        </p:sp>
        <p:sp>
          <p:nvSpPr>
            <p:cNvPr id="17" name="Line 86"/>
            <p:cNvSpPr>
              <a:spLocks noChangeShapeType="1"/>
            </p:cNvSpPr>
            <p:nvPr/>
          </p:nvSpPr>
          <p:spPr bwMode="auto">
            <a:xfrm flipH="1">
              <a:off x="3040046" y="4391376"/>
              <a:ext cx="5852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Arc 87"/>
            <p:cNvSpPr>
              <a:spLocks/>
            </p:cNvSpPr>
            <p:nvPr/>
          </p:nvSpPr>
          <p:spPr bwMode="auto">
            <a:xfrm rot="5136077">
              <a:off x="2930609" y="5093383"/>
              <a:ext cx="232419" cy="4036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88"/>
            <p:cNvSpPr>
              <a:spLocks noChangeArrowheads="1"/>
            </p:cNvSpPr>
            <p:nvPr/>
          </p:nvSpPr>
          <p:spPr bwMode="auto">
            <a:xfrm>
              <a:off x="6451092" y="4284557"/>
              <a:ext cx="292608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0" name="Oval 90"/>
            <p:cNvSpPr>
              <a:spLocks noChangeArrowheads="1"/>
            </p:cNvSpPr>
            <p:nvPr/>
          </p:nvSpPr>
          <p:spPr bwMode="auto">
            <a:xfrm>
              <a:off x="5436449" y="4284557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1" name="Line 92"/>
            <p:cNvSpPr>
              <a:spLocks noChangeShapeType="1"/>
            </p:cNvSpPr>
            <p:nvPr/>
          </p:nvSpPr>
          <p:spPr bwMode="auto">
            <a:xfrm>
              <a:off x="5038177" y="4391376"/>
              <a:ext cx="326474" cy="0"/>
            </a:xfrm>
            <a:prstGeom prst="line">
              <a:avLst/>
            </a:prstGeom>
            <a:noFill/>
            <a:ln w="76200" cap="rnd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 flipH="1">
              <a:off x="3962573" y="4391376"/>
              <a:ext cx="56083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94"/>
            <p:cNvSpPr>
              <a:spLocks noChangeShapeType="1"/>
            </p:cNvSpPr>
            <p:nvPr/>
          </p:nvSpPr>
          <p:spPr bwMode="auto">
            <a:xfrm flipH="1">
              <a:off x="5743957" y="4391376"/>
              <a:ext cx="675978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Oval 96"/>
            <p:cNvSpPr>
              <a:spLocks noChangeArrowheads="1"/>
            </p:cNvSpPr>
            <p:nvPr/>
          </p:nvSpPr>
          <p:spPr bwMode="auto">
            <a:xfrm>
              <a:off x="5038177" y="4896125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auto">
            <a:xfrm>
              <a:off x="4236215" y="5285837"/>
              <a:ext cx="292608" cy="217159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6" name="Oval 100"/>
            <p:cNvSpPr>
              <a:spLocks noChangeArrowheads="1"/>
            </p:cNvSpPr>
            <p:nvPr/>
          </p:nvSpPr>
          <p:spPr bwMode="auto">
            <a:xfrm>
              <a:off x="4238925" y="5882145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7" name="Oval 102"/>
            <p:cNvSpPr>
              <a:spLocks noChangeArrowheads="1"/>
            </p:cNvSpPr>
            <p:nvPr/>
          </p:nvSpPr>
          <p:spPr bwMode="auto">
            <a:xfrm>
              <a:off x="5898389" y="5242405"/>
              <a:ext cx="306154" cy="233593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8" name="Oval 104"/>
            <p:cNvSpPr>
              <a:spLocks noChangeArrowheads="1"/>
            </p:cNvSpPr>
            <p:nvPr/>
          </p:nvSpPr>
          <p:spPr bwMode="auto">
            <a:xfrm>
              <a:off x="5898389" y="5934967"/>
              <a:ext cx="306154" cy="217160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29" name="Oval 106"/>
            <p:cNvSpPr>
              <a:spLocks noChangeArrowheads="1"/>
            </p:cNvSpPr>
            <p:nvPr/>
          </p:nvSpPr>
          <p:spPr bwMode="auto">
            <a:xfrm>
              <a:off x="5067980" y="6254250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30" name="Oval 108"/>
            <p:cNvSpPr>
              <a:spLocks noChangeArrowheads="1"/>
            </p:cNvSpPr>
            <p:nvPr/>
          </p:nvSpPr>
          <p:spPr bwMode="auto">
            <a:xfrm>
              <a:off x="3263566" y="5285837"/>
              <a:ext cx="291253" cy="217159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31" name="Line 111"/>
            <p:cNvSpPr>
              <a:spLocks noChangeShapeType="1"/>
            </p:cNvSpPr>
            <p:nvPr/>
          </p:nvSpPr>
          <p:spPr bwMode="auto">
            <a:xfrm flipV="1">
              <a:off x="4515276" y="5027594"/>
              <a:ext cx="537802" cy="2946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13"/>
            <p:cNvSpPr>
              <a:spLocks noChangeShapeType="1"/>
            </p:cNvSpPr>
            <p:nvPr/>
          </p:nvSpPr>
          <p:spPr bwMode="auto">
            <a:xfrm>
              <a:off x="5344331" y="5056939"/>
              <a:ext cx="583860" cy="2124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14"/>
            <p:cNvSpPr>
              <a:spLocks noChangeShapeType="1"/>
            </p:cNvSpPr>
            <p:nvPr/>
          </p:nvSpPr>
          <p:spPr bwMode="auto">
            <a:xfrm flipV="1">
              <a:off x="5436449" y="6094608"/>
              <a:ext cx="327829" cy="143208"/>
            </a:xfrm>
            <a:prstGeom prst="line">
              <a:avLst/>
            </a:prstGeom>
            <a:noFill/>
            <a:ln w="76200" cap="rnd">
              <a:solidFill>
                <a:srgbClr val="A5002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116"/>
            <p:cNvSpPr>
              <a:spLocks noChangeShapeType="1"/>
            </p:cNvSpPr>
            <p:nvPr/>
          </p:nvSpPr>
          <p:spPr bwMode="auto">
            <a:xfrm flipV="1">
              <a:off x="4362199" y="5508866"/>
              <a:ext cx="0" cy="36036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119"/>
            <p:cNvSpPr>
              <a:spLocks noChangeShapeType="1"/>
            </p:cNvSpPr>
            <p:nvPr/>
          </p:nvSpPr>
          <p:spPr bwMode="auto">
            <a:xfrm flipV="1">
              <a:off x="5990506" y="5508866"/>
              <a:ext cx="0" cy="396756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Line 121"/>
            <p:cNvSpPr>
              <a:spLocks noChangeShapeType="1"/>
            </p:cNvSpPr>
            <p:nvPr/>
          </p:nvSpPr>
          <p:spPr bwMode="auto">
            <a:xfrm flipH="1">
              <a:off x="6107007" y="5508866"/>
              <a:ext cx="0" cy="39675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Line 123"/>
            <p:cNvSpPr>
              <a:spLocks noChangeShapeType="1"/>
            </p:cNvSpPr>
            <p:nvPr/>
          </p:nvSpPr>
          <p:spPr bwMode="auto">
            <a:xfrm flipH="1" flipV="1">
              <a:off x="4415031" y="6093435"/>
              <a:ext cx="606890" cy="26998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125"/>
            <p:cNvSpPr>
              <a:spLocks noChangeShapeType="1"/>
            </p:cNvSpPr>
            <p:nvPr/>
          </p:nvSpPr>
          <p:spPr bwMode="auto">
            <a:xfrm>
              <a:off x="4554561" y="6038264"/>
              <a:ext cx="536447" cy="252375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Line 126"/>
            <p:cNvSpPr>
              <a:spLocks noChangeShapeType="1"/>
            </p:cNvSpPr>
            <p:nvPr/>
          </p:nvSpPr>
          <p:spPr bwMode="auto">
            <a:xfrm flipH="1">
              <a:off x="3560237" y="5395004"/>
              <a:ext cx="652949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127"/>
            <p:cNvSpPr>
              <a:spLocks noChangeShapeType="1"/>
            </p:cNvSpPr>
            <p:nvPr/>
          </p:nvSpPr>
          <p:spPr bwMode="auto">
            <a:xfrm>
              <a:off x="3607651" y="5990137"/>
              <a:ext cx="628565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130"/>
            <p:cNvSpPr>
              <a:spLocks noChangeShapeType="1"/>
            </p:cNvSpPr>
            <p:nvPr/>
          </p:nvSpPr>
          <p:spPr bwMode="auto">
            <a:xfrm flipH="1">
              <a:off x="5222412" y="4497021"/>
              <a:ext cx="276352" cy="373279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132"/>
            <p:cNvSpPr>
              <a:spLocks noChangeShapeType="1"/>
            </p:cNvSpPr>
            <p:nvPr/>
          </p:nvSpPr>
          <p:spPr bwMode="auto">
            <a:xfrm>
              <a:off x="4791628" y="4497021"/>
              <a:ext cx="338666" cy="399103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34"/>
            <p:cNvSpPr>
              <a:spLocks noChangeShapeType="1"/>
            </p:cNvSpPr>
            <p:nvPr/>
          </p:nvSpPr>
          <p:spPr bwMode="auto">
            <a:xfrm>
              <a:off x="3931415" y="4471197"/>
              <a:ext cx="1136564" cy="478924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Line 136"/>
            <p:cNvSpPr>
              <a:spLocks noChangeShapeType="1"/>
            </p:cNvSpPr>
            <p:nvPr/>
          </p:nvSpPr>
          <p:spPr bwMode="auto">
            <a:xfrm flipH="1">
              <a:off x="4546433" y="5376222"/>
              <a:ext cx="1320799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Arc 138"/>
            <p:cNvSpPr>
              <a:spLocks/>
            </p:cNvSpPr>
            <p:nvPr/>
          </p:nvSpPr>
          <p:spPr bwMode="auto">
            <a:xfrm rot="5136077">
              <a:off x="2953639" y="5796509"/>
              <a:ext cx="232419" cy="40369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139"/>
            <p:cNvSpPr>
              <a:spLocks noChangeArrowheads="1"/>
            </p:cNvSpPr>
            <p:nvPr/>
          </p:nvSpPr>
          <p:spPr bwMode="auto">
            <a:xfrm>
              <a:off x="3286595" y="5882145"/>
              <a:ext cx="291253" cy="21598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ru-RU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47" name="Line 142"/>
            <p:cNvSpPr>
              <a:spLocks noChangeShapeType="1"/>
            </p:cNvSpPr>
            <p:nvPr/>
          </p:nvSpPr>
          <p:spPr bwMode="auto">
            <a:xfrm>
              <a:off x="3409870" y="5508866"/>
              <a:ext cx="0" cy="360367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Line 145"/>
            <p:cNvSpPr>
              <a:spLocks noChangeShapeType="1"/>
            </p:cNvSpPr>
            <p:nvPr/>
          </p:nvSpPr>
          <p:spPr bwMode="auto">
            <a:xfrm flipV="1">
              <a:off x="5498763" y="6147431"/>
              <a:ext cx="327829" cy="143208"/>
            </a:xfrm>
            <a:prstGeom prst="line">
              <a:avLst/>
            </a:prstGeom>
            <a:noFill/>
            <a:ln w="76200" cap="rnd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146"/>
            <p:cNvSpPr>
              <a:spLocks noChangeShapeType="1"/>
            </p:cNvSpPr>
            <p:nvPr/>
          </p:nvSpPr>
          <p:spPr bwMode="auto">
            <a:xfrm flipH="1">
              <a:off x="5283371" y="4444198"/>
              <a:ext cx="1075604" cy="47775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148"/>
            <p:cNvSpPr>
              <a:spLocks noChangeShapeType="1"/>
            </p:cNvSpPr>
            <p:nvPr/>
          </p:nvSpPr>
          <p:spPr bwMode="auto">
            <a:xfrm flipV="1">
              <a:off x="5375488" y="4497021"/>
              <a:ext cx="1075604" cy="478924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Arc 152"/>
            <p:cNvSpPr>
              <a:spLocks/>
            </p:cNvSpPr>
            <p:nvPr/>
          </p:nvSpPr>
          <p:spPr bwMode="auto">
            <a:xfrm rot="1458710">
              <a:off x="2542884" y="4495847"/>
              <a:ext cx="268224" cy="3732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67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Cyclical DFA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742938" y="1017033"/>
            <a:ext cx="828675" cy="792162"/>
            <a:chOff x="4558" y="2047"/>
            <a:chExt cx="522" cy="499"/>
          </a:xfrm>
        </p:grpSpPr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4694" y="204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739" y="2069"/>
              <a:ext cx="159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26"/>
            <p:cNvSpPr>
              <a:spLocks noChangeArrowheads="1"/>
            </p:cNvSpPr>
            <p:nvPr/>
          </p:nvSpPr>
          <p:spPr bwMode="auto">
            <a:xfrm>
              <a:off x="4898" y="204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27"/>
            <p:cNvSpPr>
              <a:spLocks noChangeArrowheads="1"/>
            </p:cNvSpPr>
            <p:nvPr/>
          </p:nvSpPr>
          <p:spPr bwMode="auto">
            <a:xfrm>
              <a:off x="4694" y="250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H="1" flipV="1">
              <a:off x="4740" y="2523"/>
              <a:ext cx="15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4898" y="250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 rot="-5400000">
              <a:off x="4558" y="2364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 rot="-5400000">
              <a:off x="4513" y="2296"/>
              <a:ext cx="136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 rot="-5400000">
              <a:off x="4558" y="2183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 rot="-5400000">
              <a:off x="5035" y="2364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 rot="5400000" flipV="1">
              <a:off x="4989" y="2296"/>
              <a:ext cx="13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Oval 37"/>
            <p:cNvSpPr>
              <a:spLocks noChangeArrowheads="1"/>
            </p:cNvSpPr>
            <p:nvPr/>
          </p:nvSpPr>
          <p:spPr bwMode="auto">
            <a:xfrm rot="-5400000">
              <a:off x="5035" y="2183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 rot="-5400000">
              <a:off x="4603" y="2093"/>
              <a:ext cx="91" cy="9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 rot="5400000" flipV="1">
              <a:off x="4944" y="2092"/>
              <a:ext cx="91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rot="5400000" flipH="1">
              <a:off x="4605" y="2409"/>
              <a:ext cx="90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rot="-5400000" flipH="1" flipV="1">
              <a:off x="4944" y="2410"/>
              <a:ext cx="91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6087" y="996822"/>
                <a:ext cx="831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cyclical</a:t>
                </a:r>
                <a:r>
                  <a:rPr lang="en-US" sz="2400" dirty="0" smtClean="0"/>
                  <a:t> if it contains</a:t>
                </a:r>
              </a:p>
              <a:p>
                <a:r>
                  <a:rPr lang="en-US" sz="2400" dirty="0" smtClean="0"/>
                  <a:t>a letter which acts as a cycle of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7" y="996822"/>
                <a:ext cx="831343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10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3335570"/>
                <a:ext cx="831343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L.Dubuc (1998) </a:t>
                </a:r>
                <a:r>
                  <a:rPr lang="en-US" sz="2400" dirty="0" smtClean="0"/>
                  <a:t>For the class of cyclical DFA </a:t>
                </a:r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335570"/>
                <a:ext cx="8313434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1100" t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" y="5584267"/>
            <a:ext cx="842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~ (2008) </a:t>
            </a:r>
            <a:r>
              <a:rPr lang="en-US" sz="2400" dirty="0" smtClean="0"/>
              <a:t>The problem </a:t>
            </a:r>
            <a:r>
              <a:rPr lang="en-US" sz="2400" dirty="0" smtClean="0">
                <a:solidFill>
                  <a:srgbClr val="0000FF"/>
                </a:solidFill>
              </a:rPr>
              <a:t>BOUNDED </a:t>
            </a:r>
            <a:r>
              <a:rPr lang="en-US" sz="2400" dirty="0" smtClean="0">
                <a:solidFill>
                  <a:srgbClr val="0000FF"/>
                </a:solidFill>
              </a:rPr>
              <a:t>SYN </a:t>
            </a:r>
            <a:r>
              <a:rPr lang="en-US" sz="2400" dirty="0" smtClean="0"/>
              <a:t>is NP-complete </a:t>
            </a:r>
          </a:p>
          <a:p>
            <a:r>
              <a:rPr lang="en-US" sz="2400" dirty="0" smtClean="0"/>
              <a:t>for cyclical and one-cluster DFA </a:t>
            </a:r>
            <a:endParaRPr lang="en-US" sz="2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" y="1986209"/>
                <a:ext cx="8313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one-cluster</a:t>
                </a:r>
                <a:endParaRPr lang="en-US" sz="2400" dirty="0" smtClean="0"/>
              </a:p>
              <a:p>
                <a:r>
                  <a:rPr lang="en-US" sz="2400" dirty="0" smtClean="0"/>
                  <a:t>or DFA </a:t>
                </a:r>
                <a:r>
                  <a:rPr lang="en-US" sz="2400" dirty="0"/>
                  <a:t>with a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connecting letter </a:t>
                </a:r>
              </a:p>
              <a:p>
                <a:r>
                  <a:rPr lang="en-US" sz="2400" dirty="0" smtClean="0"/>
                  <a:t>if one of </a:t>
                </a:r>
                <a:r>
                  <a:rPr lang="en-US" sz="2400" dirty="0"/>
                  <a:t>its letters </a:t>
                </a:r>
                <a:r>
                  <a:rPr lang="en-US" sz="2400" dirty="0" smtClean="0"/>
                  <a:t>has a connected digraph.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6209"/>
                <a:ext cx="8313434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00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832763" y="2164210"/>
            <a:ext cx="1429948" cy="911851"/>
            <a:chOff x="7010905" y="3900767"/>
            <a:chExt cx="1429948" cy="911851"/>
          </a:xfrm>
        </p:grpSpPr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7545294" y="4282338"/>
              <a:ext cx="73025" cy="714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7616732" y="4317262"/>
              <a:ext cx="191683" cy="746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7808415" y="4391876"/>
              <a:ext cx="73025" cy="714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7010905" y="4629780"/>
              <a:ext cx="73025" cy="714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H="1" flipV="1">
              <a:off x="7900308" y="4702013"/>
              <a:ext cx="25082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8151133" y="4667088"/>
              <a:ext cx="73025" cy="714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 rot="16200000">
              <a:off x="7546884" y="4740387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rot="16200000" flipV="1">
              <a:off x="7354823" y="4582347"/>
              <a:ext cx="201556" cy="17780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 rot="16200000">
              <a:off x="7329394" y="4498238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 rot="16200000">
              <a:off x="8368621" y="4449600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rot="5400000">
              <a:off x="7717435" y="4641274"/>
              <a:ext cx="32432" cy="22906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 rot="16200000">
              <a:off x="7844136" y="4667881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rot="16200000">
              <a:off x="7400832" y="4355363"/>
              <a:ext cx="144462" cy="1428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rot="5400000" flipV="1">
              <a:off x="7764717" y="4545195"/>
              <a:ext cx="205362" cy="384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rot="5400000" flipH="1" flipV="1">
              <a:off x="7159146" y="4458740"/>
              <a:ext cx="95824" cy="24625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rot="16200000" flipH="1" flipV="1">
              <a:off x="8224158" y="4522625"/>
              <a:ext cx="144462" cy="144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8078108" y="4183624"/>
              <a:ext cx="73025" cy="7143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7966202" y="3973793"/>
              <a:ext cx="148417" cy="20983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Oval 35"/>
            <p:cNvSpPr>
              <a:spLocks noChangeArrowheads="1"/>
            </p:cNvSpPr>
            <p:nvPr/>
          </p:nvSpPr>
          <p:spPr bwMode="auto">
            <a:xfrm rot="16200000">
              <a:off x="8294093" y="3969832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auto">
            <a:xfrm rot="16200000">
              <a:off x="7906917" y="3901561"/>
              <a:ext cx="73025" cy="7143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rot="5400000">
              <a:off x="7900034" y="4209324"/>
              <a:ext cx="132337" cy="22381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rot="16200000" flipH="1" flipV="1">
              <a:off x="8149630" y="4042857"/>
              <a:ext cx="144462" cy="144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57200" y="4252934"/>
                <a:ext cx="8313434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M.-P. Beal, D. Perrin(2009), M.V.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Berlinkov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(2010)</a:t>
                </a:r>
              </a:p>
              <a:p>
                <a:r>
                  <a:rPr lang="en-US" sz="2400" dirty="0" smtClean="0"/>
                  <a:t>For the class of one-cluster DFA </a:t>
                </a:r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52934"/>
                <a:ext cx="8313434" cy="1208664"/>
              </a:xfrm>
              <a:prstGeom prst="rect">
                <a:avLst/>
              </a:prstGeom>
              <a:blipFill rotWithShape="1">
                <a:blip r:embed="rId5"/>
                <a:stretch>
                  <a:fillRect l="-1100" t="-4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err="1" smtClean="0">
                <a:solidFill>
                  <a:schemeClr val="bg2">
                    <a:lumMod val="25000"/>
                  </a:schemeClr>
                </a:solidFill>
              </a:rPr>
              <a:t>Eulerian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DFA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86" y="1020278"/>
            <a:ext cx="832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DFA is called </a:t>
            </a:r>
            <a:r>
              <a:rPr lang="en-US" sz="2400" b="1" dirty="0" err="1" smtClean="0">
                <a:solidFill>
                  <a:srgbClr val="C00000"/>
                </a:solidFill>
              </a:rPr>
              <a:t>Eulerian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if its </a:t>
            </a:r>
            <a:r>
              <a:rPr lang="en-US" sz="2400" dirty="0" smtClean="0"/>
              <a:t>digraph </a:t>
            </a:r>
            <a:r>
              <a:rPr lang="en-US" sz="2400" dirty="0" smtClean="0"/>
              <a:t>is </a:t>
            </a:r>
            <a:r>
              <a:rPr lang="en-US" sz="2400" dirty="0" err="1" smtClean="0"/>
              <a:t>Eulerian</a:t>
            </a:r>
            <a:r>
              <a:rPr lang="en-US" sz="2400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1709" y="1629014"/>
                <a:ext cx="842058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J.Kari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(2001),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M.-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P.Beal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(2003) </a:t>
                </a:r>
                <a:r>
                  <a:rPr lang="en-US" sz="2400" dirty="0" smtClean="0"/>
                  <a:t>For the class of </a:t>
                </a:r>
                <a:r>
                  <a:rPr lang="en-US" sz="2400" dirty="0" err="1" smtClean="0"/>
                  <a:t>Eulerian</a:t>
                </a:r>
                <a:r>
                  <a:rPr lang="en-US" sz="2400" dirty="0" smtClean="0"/>
                  <a:t> DFA </a:t>
                </a:r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9" y="1629014"/>
                <a:ext cx="8420582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085" t="-5797" r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53028" y="2491509"/>
                <a:ext cx="8420582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~,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unpublished </a:t>
                </a:r>
                <a:r>
                  <a:rPr lang="en-US" sz="2400" dirty="0" smtClean="0"/>
                  <a:t>For the class of cyclical DFA and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28" y="2491509"/>
                <a:ext cx="8420582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1159" t="-5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9557" y="5535821"/>
            <a:ext cx="842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~ (2008) </a:t>
            </a:r>
            <a:r>
              <a:rPr lang="en-US" sz="2400" dirty="0" smtClean="0"/>
              <a:t>The problem </a:t>
            </a:r>
            <a:r>
              <a:rPr lang="en-US" sz="2400" dirty="0" smtClean="0">
                <a:solidFill>
                  <a:srgbClr val="0000FF"/>
                </a:solidFill>
              </a:rPr>
              <a:t>BOUNDED </a:t>
            </a:r>
            <a:r>
              <a:rPr lang="en-US" sz="2400" dirty="0" smtClean="0">
                <a:solidFill>
                  <a:srgbClr val="0000FF"/>
                </a:solidFill>
              </a:rPr>
              <a:t>SYN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C00000"/>
                </a:solidFill>
              </a:rPr>
              <a:t>NP-complete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for </a:t>
            </a:r>
            <a:r>
              <a:rPr lang="en-US" sz="2400" dirty="0" err="1" smtClean="0"/>
              <a:t>Eulerian</a:t>
            </a:r>
            <a:r>
              <a:rPr lang="en-US" sz="2400" dirty="0" smtClean="0"/>
              <a:t> DFA </a:t>
            </a:r>
            <a:endParaRPr lang="en-US" sz="2400" b="1" dirty="0" smtClean="0"/>
          </a:p>
        </p:txBody>
      </p:sp>
      <p:grpSp>
        <p:nvGrpSpPr>
          <p:cNvPr id="52" name="Группа 51"/>
          <p:cNvGrpSpPr/>
          <p:nvPr/>
        </p:nvGrpSpPr>
        <p:grpSpPr>
          <a:xfrm>
            <a:off x="2105023" y="3636027"/>
            <a:ext cx="4599949" cy="1543045"/>
            <a:chOff x="2095500" y="3740824"/>
            <a:chExt cx="4599949" cy="1543045"/>
          </a:xfrm>
        </p:grpSpPr>
        <p:sp>
          <p:nvSpPr>
            <p:cNvPr id="9" name="Овал 8"/>
            <p:cNvSpPr/>
            <p:nvPr/>
          </p:nvSpPr>
          <p:spPr>
            <a:xfrm>
              <a:off x="2343149" y="3750339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057524" y="3750339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3781424" y="3750338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620468" y="3750337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076949" y="3759849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5343524" y="3759850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343149" y="4407550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57524" y="4407550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781424" y="4407548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620468" y="4407547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76949" y="4417059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343524" y="4417060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343149" y="5083844"/>
              <a:ext cx="190500" cy="200025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>
              <a:stCxn id="9" idx="6"/>
              <a:endCxn id="10" idx="2"/>
            </p:cNvCxnSpPr>
            <p:nvPr/>
          </p:nvCxnSpPr>
          <p:spPr>
            <a:xfrm>
              <a:off x="2533649" y="3850352"/>
              <a:ext cx="523875" cy="0"/>
            </a:xfrm>
            <a:prstGeom prst="straightConnector1">
              <a:avLst/>
            </a:prstGeom>
            <a:ln w="28575">
              <a:solidFill>
                <a:srgbClr val="0066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3257549" y="4517072"/>
              <a:ext cx="523875" cy="0"/>
            </a:xfrm>
            <a:prstGeom prst="straightConnector1">
              <a:avLst/>
            </a:prstGeom>
            <a:ln w="28575">
              <a:solidFill>
                <a:srgbClr val="0066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>
              <a:off x="4810968" y="3859862"/>
              <a:ext cx="523875" cy="0"/>
            </a:xfrm>
            <a:prstGeom prst="straightConnector1">
              <a:avLst/>
            </a:prstGeom>
            <a:ln w="28575">
              <a:solidFill>
                <a:srgbClr val="0066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5548311" y="4531332"/>
              <a:ext cx="523875" cy="0"/>
            </a:xfrm>
            <a:prstGeom prst="straightConnector1">
              <a:avLst/>
            </a:prstGeom>
            <a:ln w="28575">
              <a:solidFill>
                <a:srgbClr val="0066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547936" y="4517072"/>
              <a:ext cx="5238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3248024" y="3850349"/>
              <a:ext cx="5238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4810967" y="4507559"/>
              <a:ext cx="5238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5553074" y="3859861"/>
              <a:ext cx="523875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4150190" y="3845592"/>
              <a:ext cx="302747" cy="4757"/>
            </a:xfrm>
            <a:prstGeom prst="line">
              <a:avLst/>
            </a:prstGeom>
            <a:ln w="571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150190" y="4517072"/>
              <a:ext cx="302747" cy="7130"/>
            </a:xfrm>
            <a:prstGeom prst="line">
              <a:avLst/>
            </a:prstGeom>
            <a:ln w="57150">
              <a:solidFill>
                <a:srgbClr val="0066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15"/>
            <p:cNvSpPr>
              <a:spLocks/>
            </p:cNvSpPr>
            <p:nvPr/>
          </p:nvSpPr>
          <p:spPr bwMode="auto">
            <a:xfrm rot="16200000">
              <a:off x="6376680" y="3631593"/>
              <a:ext cx="209538" cy="4280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66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rc 15"/>
            <p:cNvSpPr>
              <a:spLocks/>
            </p:cNvSpPr>
            <p:nvPr/>
          </p:nvSpPr>
          <p:spPr bwMode="auto">
            <a:xfrm rot="16200000">
              <a:off x="6376680" y="4317332"/>
              <a:ext cx="209538" cy="4280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Arc 10"/>
            <p:cNvSpPr>
              <a:spLocks/>
            </p:cNvSpPr>
            <p:nvPr/>
          </p:nvSpPr>
          <p:spPr bwMode="auto">
            <a:xfrm rot="10800000" flipH="1">
              <a:off x="2095500" y="3859859"/>
              <a:ext cx="452437" cy="1283459"/>
            </a:xfrm>
            <a:custGeom>
              <a:avLst/>
              <a:gdLst>
                <a:gd name="G0" fmla="+- 21600 0 0"/>
                <a:gd name="G1" fmla="+- 18607 0 0"/>
                <a:gd name="G2" fmla="+- 21600 0 0"/>
                <a:gd name="T0" fmla="*/ 9855 w 21600"/>
                <a:gd name="T1" fmla="*/ 36735 h 36735"/>
                <a:gd name="T2" fmla="*/ 10630 w 21600"/>
                <a:gd name="T3" fmla="*/ 0 h 36735"/>
                <a:gd name="T4" fmla="*/ 21600 w 21600"/>
                <a:gd name="T5" fmla="*/ 18607 h 36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735" fill="none" extrusionOk="0">
                  <a:moveTo>
                    <a:pt x="9855" y="36734"/>
                  </a:moveTo>
                  <a:cubicBezTo>
                    <a:pt x="3709" y="32753"/>
                    <a:pt x="0" y="25929"/>
                    <a:pt x="0" y="18607"/>
                  </a:cubicBezTo>
                  <a:cubicBezTo>
                    <a:pt x="-1" y="10960"/>
                    <a:pt x="4042" y="3883"/>
                    <a:pt x="10630" y="0"/>
                  </a:cubicBezTo>
                </a:path>
                <a:path w="21600" h="36735" stroke="0" extrusionOk="0">
                  <a:moveTo>
                    <a:pt x="9855" y="36734"/>
                  </a:moveTo>
                  <a:cubicBezTo>
                    <a:pt x="3709" y="32753"/>
                    <a:pt x="0" y="25929"/>
                    <a:pt x="0" y="18607"/>
                  </a:cubicBezTo>
                  <a:cubicBezTo>
                    <a:pt x="-1" y="10960"/>
                    <a:pt x="4042" y="3883"/>
                    <a:pt x="10630" y="0"/>
                  </a:cubicBezTo>
                  <a:lnTo>
                    <a:pt x="21600" y="18607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 стрелкой 37"/>
            <p:cNvCxnSpPr>
              <a:stCxn id="15" idx="0"/>
            </p:cNvCxnSpPr>
            <p:nvPr/>
          </p:nvCxnSpPr>
          <p:spPr>
            <a:xfrm flipV="1">
              <a:off x="2438399" y="3959875"/>
              <a:ext cx="0" cy="447675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2438399" y="4617085"/>
              <a:ext cx="0" cy="447675"/>
            </a:xfrm>
            <a:prstGeom prst="straightConnector1">
              <a:avLst/>
            </a:prstGeom>
            <a:ln w="28575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15"/>
            <p:cNvSpPr>
              <a:spLocks/>
            </p:cNvSpPr>
            <p:nvPr/>
          </p:nvSpPr>
          <p:spPr bwMode="auto">
            <a:xfrm rot="16200000">
              <a:off x="2657167" y="4965100"/>
              <a:ext cx="209538" cy="4280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19880 w 43200"/>
                <a:gd name="T3" fmla="*/ 6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632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Monotonic DFA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48982" y="2281456"/>
            <a:ext cx="1655321" cy="83613"/>
            <a:chOff x="1422400" y="3100420"/>
            <a:chExt cx="5976938" cy="288925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1709738" y="3244882"/>
              <a:ext cx="97313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1422400" y="3136932"/>
              <a:ext cx="252413" cy="249238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591050" y="3244882"/>
              <a:ext cx="307975" cy="0"/>
            </a:xfrm>
            <a:prstGeom prst="line">
              <a:avLst/>
            </a:prstGeom>
            <a:noFill/>
            <a:ln w="19050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13"/>
            <p:cNvSpPr>
              <a:spLocks noChangeArrowheads="1"/>
            </p:cNvSpPr>
            <p:nvPr/>
          </p:nvSpPr>
          <p:spPr bwMode="auto">
            <a:xfrm>
              <a:off x="2717800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3006725" y="3244882"/>
              <a:ext cx="93662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3941763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5165725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5454650" y="3244882"/>
              <a:ext cx="936625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6389688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rc 19"/>
            <p:cNvSpPr>
              <a:spLocks/>
            </p:cNvSpPr>
            <p:nvPr/>
          </p:nvSpPr>
          <p:spPr bwMode="auto">
            <a:xfrm rot="16200000">
              <a:off x="6877050" y="2867058"/>
              <a:ext cx="288925" cy="755650"/>
            </a:xfrm>
            <a:custGeom>
              <a:avLst/>
              <a:gdLst>
                <a:gd name="T0" fmla="*/ 966180 w 43200"/>
                <a:gd name="T1" fmla="*/ 0 h 43200"/>
                <a:gd name="T2" fmla="*/ 889240 w 43200"/>
                <a:gd name="T3" fmla="*/ 21113 h 43200"/>
                <a:gd name="T4" fmla="*/ 966180 w 43200"/>
                <a:gd name="T5" fmla="*/ 6608876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19050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7792517" y="2541150"/>
            <a:ext cx="828675" cy="792162"/>
            <a:chOff x="4558" y="2047"/>
            <a:chExt cx="522" cy="499"/>
          </a:xfrm>
        </p:grpSpPr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4694" y="204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4739" y="2069"/>
              <a:ext cx="159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4898" y="2047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4694" y="250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 flipV="1">
              <a:off x="4740" y="2523"/>
              <a:ext cx="158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4898" y="2501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 rot="-5400000">
              <a:off x="4558" y="2364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rot="-5400000">
              <a:off x="4513" y="2296"/>
              <a:ext cx="136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 rot="-5400000">
              <a:off x="4558" y="2183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Oval 35"/>
            <p:cNvSpPr>
              <a:spLocks noChangeArrowheads="1"/>
            </p:cNvSpPr>
            <p:nvPr/>
          </p:nvSpPr>
          <p:spPr bwMode="auto">
            <a:xfrm rot="-5400000">
              <a:off x="5035" y="2364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36"/>
            <p:cNvSpPr>
              <a:spLocks noChangeShapeType="1"/>
            </p:cNvSpPr>
            <p:nvPr/>
          </p:nvSpPr>
          <p:spPr bwMode="auto">
            <a:xfrm rot="5400000" flipV="1">
              <a:off x="4989" y="2296"/>
              <a:ext cx="136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 rot="-5400000">
              <a:off x="5035" y="2183"/>
              <a:ext cx="46" cy="4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38"/>
            <p:cNvSpPr>
              <a:spLocks noChangeShapeType="1"/>
            </p:cNvSpPr>
            <p:nvPr/>
          </p:nvSpPr>
          <p:spPr bwMode="auto">
            <a:xfrm rot="-5400000">
              <a:off x="4603" y="2093"/>
              <a:ext cx="91" cy="9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9"/>
            <p:cNvSpPr>
              <a:spLocks noChangeShapeType="1"/>
            </p:cNvSpPr>
            <p:nvPr/>
          </p:nvSpPr>
          <p:spPr bwMode="auto">
            <a:xfrm rot="5400000" flipV="1">
              <a:off x="4944" y="2092"/>
              <a:ext cx="91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 rot="5400000" flipH="1">
              <a:off x="4605" y="2409"/>
              <a:ext cx="90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 rot="-5400000" flipH="1" flipV="1">
              <a:off x="4944" y="2410"/>
              <a:ext cx="91" cy="9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4657" y="1040240"/>
                <a:ext cx="8313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monotonic</a:t>
                </a:r>
                <a:r>
                  <a:rPr lang="en-US" sz="2400" dirty="0" smtClean="0"/>
                  <a:t> if there exists an order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 smtClean="0"/>
                  <a:t> on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then for any letter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it follows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7" y="1040240"/>
                <a:ext cx="831343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74" t="-4061" r="-2128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5283" y="2432850"/>
                <a:ext cx="77717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cyclically monotonic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if there exists the same cyclical order on the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3" y="2432850"/>
                <a:ext cx="777174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76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200" y="3400853"/>
                <a:ext cx="71899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M.V.Volkov,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D.S.Ananichev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(2003) </a:t>
                </a:r>
                <a:r>
                  <a:rPr lang="en-US" sz="2400" dirty="0" smtClean="0"/>
                  <a:t>For the class of </a:t>
                </a:r>
              </a:p>
              <a:p>
                <a:r>
                  <a:rPr lang="en-US" sz="2400" dirty="0" smtClean="0"/>
                  <a:t>the monotonic DFA,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0853"/>
                <a:ext cx="7189963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72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7200" y="4223181"/>
                <a:ext cx="831343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D.Eppstein(1990) </a:t>
                </a:r>
                <a:r>
                  <a:rPr lang="en-US" sz="2400" dirty="0" smtClean="0"/>
                  <a:t>For the class of </a:t>
                </a:r>
              </a:p>
              <a:p>
                <a:r>
                  <a:rPr lang="en-US" sz="2400" dirty="0" smtClean="0"/>
                  <a:t>the cyclically monotonic DFA,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𝝎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23181"/>
                <a:ext cx="8313434" cy="839332"/>
              </a:xfrm>
              <a:prstGeom prst="rect">
                <a:avLst/>
              </a:prstGeom>
              <a:blipFill rotWithShape="1">
                <a:blip r:embed="rId5"/>
                <a:stretch>
                  <a:fillRect l="-1100" t="-5839" b="-16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57200" y="5227936"/>
                <a:ext cx="85403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accent1">
                        <a:lumMod val="75000"/>
                      </a:schemeClr>
                    </a:solidFill>
                  </a:rPr>
                  <a:t>D.Eppstein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(1990) </a:t>
                </a:r>
                <a:r>
                  <a:rPr lang="en-US" sz="2400" dirty="0" smtClean="0"/>
                  <a:t>There is an algorithm solving the </a:t>
                </a:r>
                <a:r>
                  <a:rPr lang="en-US" sz="2400" dirty="0" smtClean="0"/>
                  <a:t>problems </a:t>
                </a:r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BOUNDED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SYN</a:t>
                </a:r>
                <a:r>
                  <a:rPr lang="en-US" sz="2400" dirty="0" smtClean="0"/>
                  <a:t> and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MIN </a:t>
                </a:r>
                <a:r>
                  <a:rPr lang="en-US" sz="2400" dirty="0">
                    <a:solidFill>
                      <a:srgbClr val="0000FF"/>
                    </a:solidFill>
                  </a:rPr>
                  <a:t>SYN</a:t>
                </a:r>
                <a:r>
                  <a:rPr lang="en-US" sz="2400" dirty="0" smtClean="0"/>
                  <a:t> for </a:t>
                </a:r>
                <a:r>
                  <a:rPr lang="en-US" sz="2400" dirty="0" smtClean="0"/>
                  <a:t>monotonic and cyclically monotonic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in 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𝑸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𝚺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27936"/>
                <a:ext cx="854035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071" t="-4061" r="-1071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3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Commutative DFA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22400" y="3100420"/>
            <a:ext cx="5976938" cy="288925"/>
            <a:chOff x="1422400" y="3100420"/>
            <a:chExt cx="5976938" cy="288925"/>
          </a:xfrm>
        </p:grpSpPr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709738" y="3244882"/>
              <a:ext cx="97313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1422400" y="3136932"/>
              <a:ext cx="252413" cy="249238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591050" y="3244882"/>
              <a:ext cx="307975" cy="0"/>
            </a:xfrm>
            <a:prstGeom prst="line">
              <a:avLst/>
            </a:prstGeom>
            <a:noFill/>
            <a:ln w="63500" cap="rnd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717800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006725" y="3244882"/>
              <a:ext cx="9366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941763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5165725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5454650" y="3244882"/>
              <a:ext cx="9366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6389688" y="3136932"/>
              <a:ext cx="252413" cy="250825"/>
            </a:xfrm>
            <a:prstGeom prst="ellipse">
              <a:avLst/>
            </a:prstGeom>
            <a:gradFill flip="none" rotWithShape="1">
              <a:gsLst>
                <a:gs pos="0">
                  <a:srgbClr val="FF3300">
                    <a:tint val="66000"/>
                    <a:satMod val="160000"/>
                  </a:srgbClr>
                </a:gs>
                <a:gs pos="50000">
                  <a:srgbClr val="FF3300">
                    <a:tint val="44500"/>
                    <a:satMod val="160000"/>
                  </a:srgbClr>
                </a:gs>
                <a:gs pos="100000">
                  <a:srgbClr val="FF33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Arc 19"/>
            <p:cNvSpPr>
              <a:spLocks/>
            </p:cNvSpPr>
            <p:nvPr/>
          </p:nvSpPr>
          <p:spPr bwMode="auto">
            <a:xfrm rot="16200000">
              <a:off x="6877050" y="2867058"/>
              <a:ext cx="288925" cy="755650"/>
            </a:xfrm>
            <a:custGeom>
              <a:avLst/>
              <a:gdLst>
                <a:gd name="T0" fmla="*/ 966180 w 43200"/>
                <a:gd name="T1" fmla="*/ 0 h 43200"/>
                <a:gd name="T2" fmla="*/ 889240 w 43200"/>
                <a:gd name="T3" fmla="*/ 21113 h 43200"/>
                <a:gd name="T4" fmla="*/ 966180 w 43200"/>
                <a:gd name="T5" fmla="*/ 6608876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0337"/>
                    <a:pt x="8653" y="965"/>
                    <a:pt x="19879" y="68"/>
                  </a:cubicBezTo>
                  <a:lnTo>
                    <a:pt x="21600" y="21600"/>
                  </a:lnTo>
                  <a:lnTo>
                    <a:pt x="21599" y="0"/>
                  </a:lnTo>
                  <a:close/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6087" y="1106003"/>
                <a:ext cx="8313434" cy="84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The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commutative</a:t>
                </a:r>
              </a:p>
              <a:p>
                <a:r>
                  <a:rPr lang="en-US" sz="2400" dirty="0" smtClean="0"/>
                  <a:t>if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it follows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𝑎𝑏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𝑏𝑎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87" y="1106003"/>
                <a:ext cx="8313434" cy="841705"/>
              </a:xfrm>
              <a:prstGeom prst="rect">
                <a:avLst/>
              </a:prstGeom>
              <a:blipFill rotWithShape="1">
                <a:blip r:embed="rId2"/>
                <a:stretch>
                  <a:fillRect l="-1100" t="-5755" b="-13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7200" y="2161228"/>
                <a:ext cx="831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L.Rystsov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1997) </a:t>
                </a:r>
                <a:r>
                  <a:rPr lang="en-US" sz="2400" dirty="0" smtClean="0"/>
                  <a:t>For the class of the commutative DFA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61228"/>
                <a:ext cx="831343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00" t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63571" y="3899360"/>
            <a:ext cx="8420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~ (2008) </a:t>
            </a:r>
            <a:r>
              <a:rPr lang="en-US" sz="2400" dirty="0" smtClean="0"/>
              <a:t>The problem </a:t>
            </a:r>
            <a:r>
              <a:rPr lang="en-US" sz="2400" dirty="0" smtClean="0">
                <a:solidFill>
                  <a:srgbClr val="0000FF"/>
                </a:solidFill>
              </a:rPr>
              <a:t>BOUNDED </a:t>
            </a:r>
            <a:r>
              <a:rPr lang="en-US" sz="2400" dirty="0" smtClean="0">
                <a:solidFill>
                  <a:srgbClr val="0000FF"/>
                </a:solidFill>
              </a:rPr>
              <a:t>SYN </a:t>
            </a:r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C00000"/>
                </a:solidFill>
              </a:rPr>
              <a:t>NP-complete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for the class of all commutative DFA </a:t>
            </a:r>
            <a:endParaRPr lang="en-US" sz="24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95018" y="5008151"/>
                <a:ext cx="8420582" cy="120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 (2008) </a:t>
                </a:r>
                <a:r>
                  <a:rPr lang="en-US" sz="2400" dirty="0" smtClean="0"/>
                  <a:t>The problem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BOUNDED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SYN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can be solved </a:t>
                </a:r>
              </a:p>
              <a:p>
                <a:r>
                  <a:rPr lang="en-US" sz="2400" dirty="0" smtClean="0"/>
                  <a:t>in 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func>
                      <m:func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𝐥𝐧</m:t>
                        </m:r>
                      </m:fName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for a given commutative DFA </a:t>
                </a:r>
              </a:p>
              <a:p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letters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states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8" y="5008151"/>
                <a:ext cx="8420582" cy="1206869"/>
              </a:xfrm>
              <a:prstGeom prst="rect">
                <a:avLst/>
              </a:prstGeom>
              <a:blipFill rotWithShape="1">
                <a:blip r:embed="rId4"/>
                <a:stretch>
                  <a:fillRect l="-1085" t="-4040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9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Careful synchronization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5425" y="1423442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partial finite automaton (PFA) </a:t>
                </a:r>
                <a:r>
                  <a:rPr lang="en-US" sz="2400" dirty="0" smtClean="0"/>
                  <a:t>is a triple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is a finite set of states,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is a finite input alphabet,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/>
                  <a:t> is a partial function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25" y="1423442"/>
                <a:ext cx="784887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65" t="-4082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7433" y="2927226"/>
                <a:ext cx="78483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~, 2006</a:t>
                </a:r>
                <a:r>
                  <a:rPr lang="en-US" sz="2400" dirty="0" smtClean="0"/>
                  <a:t>. A PFA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carefully synchronizing</a:t>
                </a:r>
                <a:r>
                  <a:rPr lang="en-US" sz="2400" dirty="0" smtClean="0"/>
                  <a:t>, if there is a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the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is defined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𝑄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2927226"/>
                <a:ext cx="78483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43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7433" y="4127555"/>
                <a:ext cx="7560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Such a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carefully synchronizing</a:t>
                </a:r>
                <a:r>
                  <a:rPr lang="en-US" sz="2400" dirty="0" smtClean="0"/>
                  <a:t> for the automaton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4127555"/>
                <a:ext cx="756084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9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0240" y="5248275"/>
            <a:ext cx="751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PFA is a DFA then </a:t>
            </a:r>
          </a:p>
          <a:p>
            <a:r>
              <a:rPr lang="en-US" sz="2400" dirty="0" smtClean="0"/>
              <a:t>careful synchronization = synchronization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7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67544" y="1279426"/>
            <a:ext cx="8352928" cy="83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example of a</a:t>
            </a:r>
            <a:r>
              <a:rPr lang="en-US" sz="2400" dirty="0" smtClean="0"/>
              <a:t> carefully </a:t>
            </a:r>
            <a:r>
              <a:rPr lang="en-US" sz="2400" dirty="0"/>
              <a:t>synchronizing </a:t>
            </a:r>
            <a:r>
              <a:rPr lang="en-US" sz="2400" dirty="0" smtClean="0"/>
              <a:t>PFA </a:t>
            </a:r>
            <a:r>
              <a:rPr lang="en-US" sz="2400" dirty="0"/>
              <a:t>with 4 states and 2 letters.</a:t>
            </a:r>
            <a:endParaRPr lang="ru-RU" sz="24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67544" y="332656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800" i="1" smtClean="0">
                <a:solidFill>
                  <a:schemeClr val="bg2">
                    <a:lumMod val="25000"/>
                  </a:schemeClr>
                </a:solidFill>
              </a:rPr>
              <a:t>Careful synchronization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1011" y="5543929"/>
                <a:ext cx="7854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𝒃𝒃𝒂𝒃𝒂𝒃𝒃</m:t>
                    </m:r>
                  </m:oMath>
                </a14:m>
                <a:r>
                  <a:rPr lang="en-US" sz="2400" dirty="0" smtClean="0"/>
                  <a:t> is the shortest carefully synchronizing word of length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C0000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11" y="5543929"/>
                <a:ext cx="785400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242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3453438" y="2881945"/>
            <a:ext cx="431800" cy="431800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3" name="Oval 36"/>
          <p:cNvSpPr>
            <a:spLocks noChangeArrowheads="1"/>
          </p:cNvSpPr>
          <p:nvPr/>
        </p:nvSpPr>
        <p:spPr bwMode="auto">
          <a:xfrm>
            <a:off x="5001251" y="4250370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" name="Oval 37"/>
          <p:cNvSpPr>
            <a:spLocks noChangeArrowheads="1"/>
          </p:cNvSpPr>
          <p:nvPr/>
        </p:nvSpPr>
        <p:spPr bwMode="auto">
          <a:xfrm>
            <a:off x="3453438" y="4250370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 flipH="1">
            <a:off x="5217151" y="3350258"/>
            <a:ext cx="0" cy="900112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3920163" y="3097845"/>
            <a:ext cx="1044575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5001251" y="2881945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8" name="Arc 15"/>
          <p:cNvSpPr>
            <a:spLocks/>
          </p:cNvSpPr>
          <p:nvPr/>
        </p:nvSpPr>
        <p:spPr bwMode="auto">
          <a:xfrm rot="13608540">
            <a:off x="5333832" y="2369976"/>
            <a:ext cx="463550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3993188" y="2594608"/>
            <a:ext cx="50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a,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4317038" y="259460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4317038" y="432180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793413" y="227075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5001251" y="2810508"/>
            <a:ext cx="323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latin typeface="Times New Roman" pitchFamily="18" charset="0"/>
              </a:rPr>
              <a:t>1</a:t>
            </a:r>
            <a:endParaRPr lang="ru-RU" sz="3200" baseline="0">
              <a:latin typeface="Times New Roman" pitchFamily="18" charset="0"/>
            </a:endParaRP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5001251" y="4178933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latin typeface="Times New Roman" pitchFamily="18" charset="0"/>
              </a:rPr>
              <a:t>2</a:t>
            </a:r>
            <a:endParaRPr lang="ru-RU" sz="3200" baseline="0">
              <a:latin typeface="Times New Roman" pitchFamily="18" charset="0"/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3453438" y="4178933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 dirty="0">
                <a:latin typeface="Times New Roman" pitchFamily="18" charset="0"/>
              </a:rPr>
              <a:t>3</a:t>
            </a:r>
            <a:endParaRPr lang="ru-RU" sz="3200" baseline="0" dirty="0">
              <a:latin typeface="Times New Roman" pitchFamily="18" charset="0"/>
            </a:endParaRPr>
          </a:p>
        </p:txBody>
      </p:sp>
      <p:sp>
        <p:nvSpPr>
          <p:cNvPr id="68" name="Text Box 41"/>
          <p:cNvSpPr txBox="1">
            <a:spLocks noChangeArrowheads="1"/>
          </p:cNvSpPr>
          <p:nvPr/>
        </p:nvSpPr>
        <p:spPr bwMode="auto">
          <a:xfrm>
            <a:off x="3453438" y="2810508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 dirty="0">
                <a:latin typeface="Times New Roman" pitchFamily="18" charset="0"/>
              </a:rPr>
              <a:t>4</a:t>
            </a:r>
            <a:endParaRPr lang="ru-RU" sz="3200" baseline="0" dirty="0">
              <a:latin typeface="Times New Roman" pitchFamily="18" charset="0"/>
            </a:endParaRPr>
          </a:p>
        </p:txBody>
      </p:sp>
      <p:sp>
        <p:nvSpPr>
          <p:cNvPr id="69" name="Arc 42"/>
          <p:cNvSpPr>
            <a:spLocks/>
          </p:cNvSpPr>
          <p:nvPr/>
        </p:nvSpPr>
        <p:spPr bwMode="auto">
          <a:xfrm rot="18736641">
            <a:off x="5368757" y="4642622"/>
            <a:ext cx="463550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Line 43"/>
          <p:cNvSpPr>
            <a:spLocks noChangeShapeType="1"/>
          </p:cNvSpPr>
          <p:nvPr/>
        </p:nvSpPr>
        <p:spPr bwMode="auto">
          <a:xfrm flipV="1">
            <a:off x="3669338" y="3313745"/>
            <a:ext cx="1588" cy="900113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" name="Line 44"/>
          <p:cNvSpPr>
            <a:spLocks noChangeShapeType="1"/>
          </p:cNvSpPr>
          <p:nvPr/>
        </p:nvSpPr>
        <p:spPr bwMode="auto">
          <a:xfrm flipH="1">
            <a:off x="3885238" y="4466270"/>
            <a:ext cx="10795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" name="Text Box 45"/>
          <p:cNvSpPr txBox="1">
            <a:spLocks noChangeArrowheads="1"/>
          </p:cNvSpPr>
          <p:nvPr/>
        </p:nvSpPr>
        <p:spPr bwMode="auto">
          <a:xfrm>
            <a:off x="5828338" y="4610733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3" name="Text Box 46"/>
          <p:cNvSpPr txBox="1">
            <a:spLocks noChangeArrowheads="1"/>
          </p:cNvSpPr>
          <p:nvPr/>
        </p:nvSpPr>
        <p:spPr bwMode="auto">
          <a:xfrm>
            <a:off x="3281820" y="3502191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4" name="Text Box 47"/>
          <p:cNvSpPr txBox="1">
            <a:spLocks noChangeArrowheads="1"/>
          </p:cNvSpPr>
          <p:nvPr/>
        </p:nvSpPr>
        <p:spPr bwMode="auto">
          <a:xfrm>
            <a:off x="5180638" y="3421695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6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6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698 -3.7037E-7 " pathEditMode="relative" rAng="0" ptsTypes="AA">
                                      <p:cBhvr>
                                        <p:cTn id="15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C -0.02101 -0.02801 -0.01962 -0.07754 0.00365 -0.10995 C 0.02865 -0.14305 0.06545 -0.14629 0.08715 -0.11805 C 0.10868 -0.09004 0.10677 -0.04051 0.08299 -0.00787 C 0.0592 0.025 0.02188 0.02824 0.00052 -2.96296E-6 Z " pathEditMode="relative" rAng="13459020" ptsTypes="fffff">
                                      <p:cBhvr>
                                        <p:cTn id="17" dur="1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9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C 0.02066 -0.02755 0.05711 -0.02361 0.08072 0.00856 C 0.10329 0.04097 0.10434 0.09028 0.08211 0.11828 C 0.05989 0.14583 0.02361 0.14166 0.00034 0.10856 C -0.02257 0.07592 -0.02275 0.02662 -0.00087 -0.00023 Z " pathEditMode="relative" rAng="-2583966" ptsTypes="fffff">
                                      <p:cBhvr>
                                        <p:cTn id="19" dur="1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5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00364 -0.19861 " pathEditMode="relative" rAng="0" ptsTypes="AA">
                                      <p:cBhvr>
                                        <p:cTn id="21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19861 L 0.17136 -0.20277 " pathEditMode="relative" rAng="0" ptsTypes="AA">
                                      <p:cBhvr>
                                        <p:cTn id="28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20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C -0.02049 -0.02801 -0.01892 -0.07778 0.00538 -0.10949 C 0.02934 -0.14098 0.06597 -0.14283 0.08715 -0.11436 C 0.10868 -0.08542 0.10695 -0.03797 0.08229 -0.00533 C 0.05833 0.02615 0.0217 0.02916 0.00052 3.7037E-6 Z " pathEditMode="relative" rAng="13516595" ptsTypes="fffff">
                                      <p:cBhvr>
                                        <p:cTn id="30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2.22222E-6 C 0.02205 -0.0287 0.06007 -0.02569 0.08282 0.00741 C 0.10608 0.04028 0.10591 0.09097 0.08316 0.11945 C 0.0599 0.14838 0.02275 0.14514 -0.00052 0.11158 C -0.02361 0.07871 -0.02361 0.02847 -0.00087 -2.22222E-6 Z " pathEditMode="relative" rAng="-2580105" ptsTypes="fffff">
                                      <p:cBhvr>
                                        <p:cTn id="32" dur="1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3.7037E-7 L 0.00053 0.198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677 4.0740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19954 C 0.02256 0.17107 0.06006 0.17477 0.08263 0.20811 C 0.1052 0.24098 0.10399 0.29237 0.08055 0.32038 C 0.05659 0.34908 0.01909 0.34468 -0.00348 0.31112 C -0.02587 0.27755 -0.02483 0.22778 -0.00087 0.19954 Z " pathEditMode="relative" rAng="-2506466" ptsTypes="fffff">
                                      <p:cBhvr>
                                        <p:cTn id="75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601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71 -2.96296E-6 L -0.16979 -0.20694 " pathEditMode="relative" rAng="0" ptsTypes="AA">
                                      <p:cBhvr>
                                        <p:cTn id="77" dur="1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2 -0.19861 L 0.00105 -0.2 " pathEditMode="relative" rAng="0" ptsTypes="AA">
                                      <p:cBhvr>
                                        <p:cTn id="96" dur="1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19954 L -0.17066 0.19954 " pathEditMode="relative" rAng="0" ptsTypes="AA">
                                      <p:cBhvr>
                                        <p:cTn id="98" dur="1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9954 C -0.01945 -0.225 -0.01788 -0.27269 0.00555 -0.30556 C 0.02847 -0.33773 0.06371 -0.34375 0.08437 -0.31759 C 0.10521 -0.29167 0.10295 -0.24444 0.08003 -0.21227 C 0.05746 -0.1794 0.02187 -0.17361 0.00052 -0.19954 Z " pathEditMode="relative" rAng="13380470" ptsTypes="fffff">
                                      <p:cBhvr>
                                        <p:cTn id="117" dur="1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590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71 0.19954 L -0.1698 -0.00324 " pathEditMode="relative" rAng="0" ptsTypes="AA">
                                      <p:cBhvr>
                                        <p:cTn id="119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63 0.00093 L -0.00209 0.00232 " pathEditMode="relative" rAng="0" ptsTypes="AA">
                                      <p:cBhvr>
                                        <p:cTn id="123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6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9954 C -0.02136 -0.22709 -0.02066 -0.27593 0.00191 -0.30834 C 0.025 -0.34097 0.06093 -0.34537 0.08333 -0.31806 C 0.10538 -0.29097 0.10416 -0.24167 0.08159 -0.20949 C 0.05885 -0.17662 0.02274 -0.17222 0.00052 -0.19954 Z " pathEditMode="relative" rAng="13378401" ptsTypes="fffff">
                                      <p:cBhvr>
                                        <p:cTn id="125" dur="1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"/>
                            </p:stCondLst>
                            <p:childTnLst>
                              <p:par>
                                <p:cTn id="127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3" grpId="1" animBg="1"/>
      <p:bldP spid="53" grpId="8" animBg="1"/>
      <p:bldP spid="53" grpId="9" animBg="1"/>
      <p:bldP spid="53" grpId="10" animBg="1"/>
      <p:bldP spid="53" grpId="11" animBg="1"/>
      <p:bldP spid="53" grpId="12" animBg="1"/>
      <p:bldP spid="54" grpId="9" animBg="1"/>
      <p:bldP spid="54" grpId="10" animBg="1"/>
      <p:bldP spid="54" grpId="11" animBg="1"/>
      <p:bldP spid="57" grpId="0" animBg="1"/>
      <p:bldP spid="57" grpId="1" animBg="1"/>
      <p:bldP spid="57" grpId="6" animBg="1"/>
      <p:bldP spid="57" grpId="7" animBg="1"/>
      <p:bldP spid="57" grpId="8" animBg="1"/>
      <p:bldP spid="57" grpId="9" animBg="1"/>
      <p:bldP spid="57" grpId="10" animBg="1"/>
      <p:bldP spid="57" grpId="11" animBg="1"/>
      <p:bldP spid="59" grpId="0"/>
      <p:bldP spid="59" grpId="1"/>
      <p:bldP spid="59" grpId="2"/>
      <p:bldP spid="59" grpId="3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4" grpId="0"/>
      <p:bldP spid="64" grpId="1"/>
      <p:bldP spid="64" grpId="2"/>
      <p:bldP spid="64" grpId="3"/>
      <p:bldP spid="64" grpId="4"/>
      <p:bldP spid="72" grpId="0"/>
      <p:bldP spid="72" grpId="1"/>
      <p:bldP spid="72" grpId="2"/>
      <p:bldP spid="72" grpId="3"/>
      <p:bldP spid="72" grpId="4"/>
      <p:bldP spid="73" grpId="0"/>
      <p:bldP spid="73" grpId="1"/>
      <p:bldP spid="73" grpId="2"/>
      <p:bldP spid="73" grpId="3"/>
      <p:bldP spid="73" grpId="4"/>
      <p:bldP spid="74" grpId="0"/>
      <p:bldP spid="74" grpId="1"/>
      <p:bldP spid="74" grpId="2"/>
      <p:bldP spid="7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Synchronizing automata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0642" y="1474490"/>
                <a:ext cx="81009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deterministic finite automaton (DFA) </a:t>
                </a:r>
                <a:r>
                  <a:rPr lang="en-US" sz="2400" dirty="0" smtClean="0"/>
                  <a:t>is a triple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is a finite set of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states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is a finite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alphabet</a:t>
                </a:r>
                <a:r>
                  <a:rPr lang="en-US" sz="24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sz="2400" dirty="0" smtClean="0"/>
                  <a:t> is a totally defined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transition function </a:t>
                </a:r>
                <a:r>
                  <a:rPr lang="en-US" sz="2400" dirty="0" smtClean="0"/>
                  <a:t>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Σ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2" y="1474490"/>
                <a:ext cx="81009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205" t="-3113" r="-188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969" y="3599274"/>
                <a:ext cx="82809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is called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synchronizing</a:t>
                </a:r>
                <a:r>
                  <a:rPr lang="en-US" sz="2400" dirty="0" smtClean="0"/>
                  <a:t> if there exists a word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9" y="3599274"/>
                <a:ext cx="828092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78" t="-5839" r="-368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2969" y="4628667"/>
                <a:ext cx="78962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Any word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/>
                  <a:t> with this property is said to be </a:t>
                </a:r>
              </a:p>
              <a:p>
                <a:r>
                  <a:rPr lang="en-US" sz="2400" dirty="0"/>
                  <a:t>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synchronizing </a:t>
                </a:r>
                <a:r>
                  <a:rPr lang="en-US" sz="2400" dirty="0" smtClean="0"/>
                  <a:t>or a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reset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word </a:t>
                </a:r>
                <a:r>
                  <a:rPr lang="en-US" sz="2400" dirty="0"/>
                  <a:t>for the automaton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9" y="4628667"/>
                <a:ext cx="789622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236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1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3"/>
          <p:cNvSpPr>
            <a:spLocks noChangeShapeType="1"/>
          </p:cNvSpPr>
          <p:nvPr/>
        </p:nvSpPr>
        <p:spPr bwMode="auto">
          <a:xfrm flipH="1" flipV="1">
            <a:off x="6467698" y="1955292"/>
            <a:ext cx="0" cy="238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H="1" flipV="1">
            <a:off x="2485790" y="2091648"/>
            <a:ext cx="0" cy="10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4395555" y="1955293"/>
            <a:ext cx="0" cy="2727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2"/>
              <p:cNvSpPr txBox="1">
                <a:spLocks noChangeArrowheads="1"/>
              </p:cNvSpPr>
              <p:nvPr/>
            </p:nvSpPr>
            <p:spPr bwMode="auto">
              <a:xfrm>
                <a:off x="2338947" y="2230802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8947" y="2230802"/>
                <a:ext cx="2936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6250" r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2"/>
              <p:cNvSpPr txBox="1">
                <a:spLocks noChangeArrowheads="1"/>
              </p:cNvSpPr>
              <p:nvPr/>
            </p:nvSpPr>
            <p:spPr bwMode="auto">
              <a:xfrm>
                <a:off x="6301210" y="2230836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1210" y="2230836"/>
                <a:ext cx="293687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145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52"/>
              <p:cNvSpPr txBox="1">
                <a:spLocks noChangeArrowheads="1"/>
              </p:cNvSpPr>
              <p:nvPr/>
            </p:nvSpPr>
            <p:spPr bwMode="auto">
              <a:xfrm>
                <a:off x="4231903" y="2239024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1903" y="2239024"/>
                <a:ext cx="293687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Блок-схема: альтернативный процесс 12"/>
          <p:cNvSpPr/>
          <p:nvPr/>
        </p:nvSpPr>
        <p:spPr>
          <a:xfrm>
            <a:off x="840003" y="2247539"/>
            <a:ext cx="7408647" cy="516751"/>
          </a:xfrm>
          <a:prstGeom prst="flowChartAlternate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930266" y="2307983"/>
            <a:ext cx="367127" cy="362573"/>
            <a:chOff x="1320516" y="3107575"/>
            <a:chExt cx="367127" cy="362573"/>
          </a:xfrm>
        </p:grpSpPr>
        <p:sp>
          <p:nvSpPr>
            <p:cNvPr id="15" name="10-конечная звезда 14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13198" y="2311199"/>
            <a:ext cx="367127" cy="362573"/>
            <a:chOff x="1320516" y="3107575"/>
            <a:chExt cx="367127" cy="362573"/>
          </a:xfrm>
        </p:grpSpPr>
        <p:sp>
          <p:nvSpPr>
            <p:cNvPr id="18" name="10-конечная звезда 17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30725" y="2312651"/>
            <a:ext cx="367127" cy="362573"/>
            <a:chOff x="1320516" y="3107575"/>
            <a:chExt cx="367127" cy="362573"/>
          </a:xfrm>
        </p:grpSpPr>
        <p:sp>
          <p:nvSpPr>
            <p:cNvPr id="21" name="10-конечная звезда 20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Блок-схема: узел 21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23046" y="2303126"/>
            <a:ext cx="367127" cy="362573"/>
            <a:chOff x="1320516" y="3107575"/>
            <a:chExt cx="367127" cy="362573"/>
          </a:xfrm>
        </p:grpSpPr>
        <p:sp>
          <p:nvSpPr>
            <p:cNvPr id="24" name="10-конечная звезда 23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46670" y="2332051"/>
            <a:ext cx="367127" cy="362573"/>
            <a:chOff x="1320516" y="3107575"/>
            <a:chExt cx="367127" cy="362573"/>
          </a:xfrm>
        </p:grpSpPr>
        <p:sp>
          <p:nvSpPr>
            <p:cNvPr id="27" name="10-конечная звезда 26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09002" y="2322409"/>
            <a:ext cx="367127" cy="362573"/>
            <a:chOff x="1320516" y="3107575"/>
            <a:chExt cx="367127" cy="362573"/>
          </a:xfrm>
        </p:grpSpPr>
        <p:sp>
          <p:nvSpPr>
            <p:cNvPr id="30" name="10-конечная звезда 29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31730" y="2312649"/>
            <a:ext cx="367127" cy="362573"/>
            <a:chOff x="1320516" y="3107575"/>
            <a:chExt cx="367127" cy="362573"/>
          </a:xfrm>
        </p:grpSpPr>
        <p:sp>
          <p:nvSpPr>
            <p:cNvPr id="33" name="10-конечная звезда 32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255354" y="2341574"/>
            <a:ext cx="367127" cy="362573"/>
            <a:chOff x="1320516" y="3107575"/>
            <a:chExt cx="367127" cy="362573"/>
          </a:xfrm>
        </p:grpSpPr>
        <p:sp>
          <p:nvSpPr>
            <p:cNvPr id="36" name="10-конечная звезда 35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817686" y="2331932"/>
            <a:ext cx="367127" cy="362573"/>
            <a:chOff x="1320516" y="3107575"/>
            <a:chExt cx="367127" cy="362573"/>
          </a:xfrm>
        </p:grpSpPr>
        <p:sp>
          <p:nvSpPr>
            <p:cNvPr id="39" name="10-конечная звезда 38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690359" y="2312649"/>
            <a:ext cx="367127" cy="362573"/>
            <a:chOff x="1320516" y="3107575"/>
            <a:chExt cx="367127" cy="362573"/>
          </a:xfrm>
        </p:grpSpPr>
        <p:sp>
          <p:nvSpPr>
            <p:cNvPr id="42" name="10-конечная звезда 41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243143" y="2322409"/>
            <a:ext cx="367127" cy="362573"/>
            <a:chOff x="1320516" y="3107575"/>
            <a:chExt cx="367127" cy="362573"/>
          </a:xfrm>
        </p:grpSpPr>
        <p:sp>
          <p:nvSpPr>
            <p:cNvPr id="45" name="10-конечная звезда 44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Блок-схема: узел 45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762670" y="2312651"/>
            <a:ext cx="367127" cy="362573"/>
            <a:chOff x="1320516" y="3107575"/>
            <a:chExt cx="367127" cy="362573"/>
          </a:xfrm>
        </p:grpSpPr>
        <p:sp>
          <p:nvSpPr>
            <p:cNvPr id="48" name="10-конечная звезда 47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Careful synchronization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5297116" y="4269902"/>
            <a:ext cx="0" cy="900112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3855666" y="3873027"/>
            <a:ext cx="1079500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Arc 31"/>
          <p:cNvSpPr>
            <a:spLocks/>
          </p:cNvSpPr>
          <p:nvPr/>
        </p:nvSpPr>
        <p:spPr bwMode="auto">
          <a:xfrm rot="13608540">
            <a:off x="5556673" y="3145158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32"/>
              <p:cNvSpPr txBox="1">
                <a:spLocks noChangeArrowheads="1"/>
              </p:cNvSpPr>
              <p:nvPr/>
            </p:nvSpPr>
            <p:spPr bwMode="auto">
              <a:xfrm>
                <a:off x="4021277" y="341136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1277" y="3411362"/>
                <a:ext cx="43801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42"/>
          <p:cNvSpPr>
            <a:spLocks/>
          </p:cNvSpPr>
          <p:nvPr/>
        </p:nvSpPr>
        <p:spPr bwMode="auto">
          <a:xfrm rot="18736641">
            <a:off x="5556673" y="5629595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 flipV="1">
            <a:off x="3460379" y="4233389"/>
            <a:ext cx="1587" cy="900113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44"/>
          <p:cNvSpPr>
            <a:spLocks noChangeShapeType="1"/>
          </p:cNvSpPr>
          <p:nvPr/>
        </p:nvSpPr>
        <p:spPr bwMode="auto">
          <a:xfrm flipH="1" flipV="1">
            <a:off x="3857254" y="5530377"/>
            <a:ext cx="1042987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3136529" y="3550764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63" name="Oval 60"/>
          <p:cNvSpPr>
            <a:spLocks noChangeArrowheads="1"/>
          </p:cNvSpPr>
          <p:nvPr/>
        </p:nvSpPr>
        <p:spPr bwMode="auto">
          <a:xfrm rot="5400000">
            <a:off x="4936754" y="3549177"/>
            <a:ext cx="684212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64" name="Oval 65"/>
          <p:cNvSpPr>
            <a:spLocks noChangeArrowheads="1"/>
          </p:cNvSpPr>
          <p:nvPr/>
        </p:nvSpPr>
        <p:spPr bwMode="auto">
          <a:xfrm rot="10800000">
            <a:off x="4936754" y="5170014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65" name="Oval 70"/>
          <p:cNvSpPr>
            <a:spLocks noChangeArrowheads="1"/>
          </p:cNvSpPr>
          <p:nvPr/>
        </p:nvSpPr>
        <p:spPr bwMode="auto">
          <a:xfrm rot="16200000">
            <a:off x="3137322" y="5132709"/>
            <a:ext cx="682625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32"/>
              <p:cNvSpPr txBox="1">
                <a:spLocks noChangeArrowheads="1"/>
              </p:cNvSpPr>
              <p:nvPr/>
            </p:nvSpPr>
            <p:spPr bwMode="auto">
              <a:xfrm>
                <a:off x="5257069" y="4437041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069" y="4437041"/>
                <a:ext cx="43801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32"/>
              <p:cNvSpPr txBox="1">
                <a:spLocks noChangeArrowheads="1"/>
              </p:cNvSpPr>
              <p:nvPr/>
            </p:nvSpPr>
            <p:spPr bwMode="auto">
              <a:xfrm>
                <a:off x="3039678" y="4437040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9678" y="4437040"/>
                <a:ext cx="4380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4176410" y="542294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10" y="5422942"/>
                <a:ext cx="4380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4314964" y="340070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4964" y="3400702"/>
                <a:ext cx="4380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32"/>
              <p:cNvSpPr txBox="1">
                <a:spLocks noChangeArrowheads="1"/>
              </p:cNvSpPr>
              <p:nvPr/>
            </p:nvSpPr>
            <p:spPr bwMode="auto">
              <a:xfrm>
                <a:off x="6010042" y="309918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042" y="3099182"/>
                <a:ext cx="4380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6010042" y="569337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042" y="5693374"/>
                <a:ext cx="4380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Группа 90"/>
          <p:cNvGrpSpPr/>
          <p:nvPr/>
        </p:nvGrpSpPr>
        <p:grpSpPr>
          <a:xfrm>
            <a:off x="1174337" y="1253051"/>
            <a:ext cx="938174" cy="949090"/>
            <a:chOff x="2843802" y="1248126"/>
            <a:chExt cx="938174" cy="949090"/>
          </a:xfrm>
        </p:grpSpPr>
        <p:sp>
          <p:nvSpPr>
            <p:cNvPr id="2" name="Блок-схема: узел суммирования 1"/>
            <p:cNvSpPr/>
            <p:nvPr/>
          </p:nvSpPr>
          <p:spPr>
            <a:xfrm>
              <a:off x="3432264" y="1365388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 rot="5400000">
              <a:off x="2836776" y="1443149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 rot="5400000">
              <a:off x="3474511" y="1712068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3039679" y="1248126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3345699" y="5302090"/>
            <a:ext cx="325110" cy="345449"/>
            <a:chOff x="1809990" y="4960778"/>
            <a:chExt cx="325110" cy="345449"/>
          </a:xfrm>
        </p:grpSpPr>
        <p:sp>
          <p:nvSpPr>
            <p:cNvPr id="73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74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92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 rot="16200000">
            <a:off x="5145517" y="5318495"/>
            <a:ext cx="325110" cy="345449"/>
            <a:chOff x="1809990" y="4960778"/>
            <a:chExt cx="325110" cy="345449"/>
          </a:xfrm>
        </p:grpSpPr>
        <p:sp>
          <p:nvSpPr>
            <p:cNvPr id="101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02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03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 rot="10800000">
            <a:off x="5112234" y="3704319"/>
            <a:ext cx="325110" cy="345449"/>
            <a:chOff x="1809990" y="4960778"/>
            <a:chExt cx="325110" cy="345449"/>
          </a:xfrm>
        </p:grpSpPr>
        <p:sp>
          <p:nvSpPr>
            <p:cNvPr id="105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06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 rot="5400000">
            <a:off x="3281159" y="3725438"/>
            <a:ext cx="325110" cy="345449"/>
            <a:chOff x="1809990" y="4960778"/>
            <a:chExt cx="325110" cy="345449"/>
          </a:xfrm>
        </p:grpSpPr>
        <p:sp>
          <p:nvSpPr>
            <p:cNvPr id="109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10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11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5125151" y="5327900"/>
            <a:ext cx="350924" cy="330117"/>
            <a:chOff x="2843802" y="1248126"/>
            <a:chExt cx="938174" cy="949090"/>
          </a:xfrm>
        </p:grpSpPr>
        <p:sp>
          <p:nvSpPr>
            <p:cNvPr id="94" name="Блок-схема: узел суммирования 93"/>
            <p:cNvSpPr/>
            <p:nvPr/>
          </p:nvSpPr>
          <p:spPr>
            <a:xfrm>
              <a:off x="3432264" y="1365388"/>
              <a:ext cx="215581" cy="227212"/>
            </a:xfrm>
            <a:prstGeom prst="flowChartSummingJunction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 rot="5400000">
              <a:off x="2836776" y="1443149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 rot="5400000">
              <a:off x="3474511" y="1712068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97" name="Rectangle 18"/>
            <p:cNvSpPr>
              <a:spLocks noChangeArrowheads="1"/>
            </p:cNvSpPr>
            <p:nvPr/>
          </p:nvSpPr>
          <p:spPr bwMode="auto">
            <a:xfrm>
              <a:off x="3039679" y="1248126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" name="Пятно 2 2"/>
          <p:cNvSpPr/>
          <p:nvPr/>
        </p:nvSpPr>
        <p:spPr>
          <a:xfrm rot="11600978">
            <a:off x="6057193" y="1513954"/>
            <a:ext cx="821009" cy="723446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52"/>
              <p:cNvSpPr txBox="1">
                <a:spLocks noChangeArrowheads="1"/>
              </p:cNvSpPr>
              <p:nvPr/>
            </p:nvSpPr>
            <p:spPr bwMode="auto">
              <a:xfrm>
                <a:off x="6320854" y="2249226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0854" y="2249226"/>
                <a:ext cx="293687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6250" r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9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5833 -1.85185E-6 " pathEditMode="relative" rAng="0" ptsTypes="AA">
                                      <p:cBhvr>
                                        <p:cTn id="99" dur="1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1.85185E-6 L 0.08611 -0.0243 C 0.09184 -0.02963 0.10069 -0.03217 0.10989 -0.03217 C 0.12014 -0.03217 0.12864 -0.02963 0.13437 -0.0243 L 0.1625 -1.85185E-6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62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C 0.01961 -0.02755 0.05798 -0.02176 0.08541 0.01343 C 0.1125 0.04768 0.1184 0.10023 0.09826 0.12708 C 0.07777 0.1544 0.03975 0.14815 0.01284 0.11366 C -0.01441 0.07824 -0.02014 0.02801 3.61111E-6 7.40741E-7 Z " pathEditMode="relative" rAng="-2752018" ptsTypes="fffff">
                                      <p:cBhvr>
                                        <p:cTn id="10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 -1.85185E-6 L 0.24479 -1.85185E-6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8 2.559E-6 L 0.27743 -0.02221 C 0.28438 -0.0273 0.2941 -0.02846 0.30417 -0.02684 C 0.31615 -0.02476 0.32414 -0.02036 0.33021 -0.01319 L 0.35816 0.0192 " pathEditMode="relative" rAng="436656" ptsTypes="FffFF">
                                      <p:cBhvr>
                                        <p:cTn id="11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85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-0.20104 0.006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3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16 0.01921 L 0.48733 0.01643 " pathEditMode="relative" rAng="0" ptsTypes="AA">
                                      <p:cBhvr>
                                        <p:cTn id="121" dur="19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"/>
                            </p:stCondLst>
                            <p:childTnLst>
                              <p:par>
                                <p:cTn id="129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72" accel="50000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2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1">
                                          <p:stCondLst>
                                            <p:cond delay="72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66" tmFilter="0, 0; 0.125,0.2665; 0.25,0.4; 0.375,0.465; 0.5,0.5;  0.625,0.535; 0.75,0.6; 0.875,0.7335; 1,1">
                                          <p:stCondLst>
                                            <p:cond delay="26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3" tmFilter="0, 0; 0.125,0.2665; 0.25,0.4; 0.375,0.465; 0.5,0.5;  0.625,0.535; 0.75,0.6; 0.875,0.7335; 1,1">
                                          <p:stCondLst>
                                            <p:cond delay="53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2" accel="50000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10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66" decel="50000">
                                          <p:stCondLst>
                                            <p:cond delay="25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0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66" decel="50000">
                                          <p:stCondLst>
                                            <p:cond delay="53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0">
                                          <p:stCondLst>
                                            <p:cond delay="65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66" decel="50000">
                                          <p:stCondLst>
                                            <p:cond delay="66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0">
                                          <p:stCondLst>
                                            <p:cond delay="72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66" decel="50000">
                                          <p:stCondLst>
                                            <p:cond delay="73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733 0.01644 L 0.38837 0.01922 " pathEditMode="relative" rAng="0" ptsTypes="AA">
                                      <p:cBhvr>
                                        <p:cTn id="154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2136E-6 L -0.00035 0.02383 " pathEditMode="relative" rAng="0" ptsTypes="AA">
                                      <p:cBhvr>
                                        <p:cTn id="15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"/>
                            </p:stCondLst>
                            <p:childTnLst>
                              <p:par>
                                <p:cTn id="1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8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37 0.01921 L 0.50538 0.01505 " pathEditMode="relative" rAng="0" ptsTypes="AA">
                                      <p:cBhvr>
                                        <p:cTn id="169" dur="1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00"/>
                            </p:stCondLst>
                            <p:childTnLst>
                              <p:par>
                                <p:cTn id="17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38 0.01504 L 0.53368 -0.00579 C 0.53958 -0.01042 0.54844 -0.01274 0.55781 -0.01274 C 0.5684 -0.01274 0.57691 -0.01065 0.58281 -0.00579 L 0.61163 0.01504 " pathEditMode="relative" rAng="0" ptsTypes="FffFF">
                                      <p:cBhvr>
                                        <p:cTn id="172" dur="1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38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4" dur="1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0.00694 L -0.21545 -0.22732 " pathEditMode="relative" rAng="0" ptsTypes="AA">
                                      <p:cBhvr>
                                        <p:cTn id="176" dur="16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8" dur="16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/>
      <p:bldP spid="11" grpId="0"/>
      <p:bldP spid="11" grpId="1"/>
      <p:bldP spid="12" grpId="0"/>
      <p:bldP spid="13" grpId="0" animBg="1"/>
      <p:bldP spid="51" grpId="0" animBg="1"/>
      <p:bldP spid="52" grpId="0" animBg="1"/>
      <p:bldP spid="53" grpId="0" animBg="1"/>
      <p:bldP spid="54" grpId="0"/>
      <p:bldP spid="56" grpId="0" animBg="1"/>
      <p:bldP spid="57" grpId="0" animBg="1"/>
      <p:bldP spid="58" grpId="0" animBg="1"/>
      <p:bldP spid="59" grpId="0" animBg="1"/>
      <p:bldP spid="63" grpId="0" animBg="1"/>
      <p:bldP spid="64" grpId="0" animBg="1"/>
      <p:bldP spid="65" grpId="0" animBg="1"/>
      <p:bldP spid="75" grpId="0"/>
      <p:bldP spid="76" grpId="0"/>
      <p:bldP spid="77" grpId="0"/>
      <p:bldP spid="78" grpId="0"/>
      <p:bldP spid="79" grpId="0"/>
      <p:bldP spid="80" grpId="0"/>
      <p:bldP spid="3" grpId="0" animBg="1"/>
      <p:bldP spid="3" grpId="1" animBg="1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Заголовок 1"/>
          <p:cNvSpPr>
            <a:spLocks noGrp="1"/>
          </p:cNvSpPr>
          <p:nvPr>
            <p:ph type="title"/>
          </p:nvPr>
        </p:nvSpPr>
        <p:spPr>
          <a:xfrm>
            <a:off x="491095" y="151681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Careful synchronization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3225422" y="5775354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5422" y="5775354"/>
                <a:ext cx="43801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 Box 32"/>
              <p:cNvSpPr txBox="1">
                <a:spLocks noChangeArrowheads="1"/>
              </p:cNvSpPr>
              <p:nvPr/>
            </p:nvSpPr>
            <p:spPr bwMode="auto">
              <a:xfrm>
                <a:off x="3542283" y="5777686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2283" y="5777686"/>
                <a:ext cx="4380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 Box 32"/>
              <p:cNvSpPr txBox="1">
                <a:spLocks noChangeArrowheads="1"/>
              </p:cNvSpPr>
              <p:nvPr/>
            </p:nvSpPr>
            <p:spPr bwMode="auto">
              <a:xfrm>
                <a:off x="3840863" y="5777686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863" y="5777686"/>
                <a:ext cx="43801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 Box 32"/>
              <p:cNvSpPr txBox="1">
                <a:spLocks noChangeArrowheads="1"/>
              </p:cNvSpPr>
              <p:nvPr/>
            </p:nvSpPr>
            <p:spPr bwMode="auto">
              <a:xfrm>
                <a:off x="4167884" y="5785332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884" y="5785332"/>
                <a:ext cx="43801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 Box 32"/>
              <p:cNvSpPr txBox="1">
                <a:spLocks noChangeArrowheads="1"/>
              </p:cNvSpPr>
              <p:nvPr/>
            </p:nvSpPr>
            <p:spPr bwMode="auto">
              <a:xfrm>
                <a:off x="4463242" y="5775353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3242" y="5775353"/>
                <a:ext cx="4380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4754806" y="5785332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4806" y="5785332"/>
                <a:ext cx="43801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5044301" y="5781725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4301" y="5781725"/>
                <a:ext cx="43801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Line 28"/>
          <p:cNvSpPr>
            <a:spLocks noChangeShapeType="1"/>
          </p:cNvSpPr>
          <p:nvPr/>
        </p:nvSpPr>
        <p:spPr bwMode="auto">
          <a:xfrm>
            <a:off x="5298632" y="3810604"/>
            <a:ext cx="0" cy="900112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9" name="Line 29"/>
          <p:cNvSpPr>
            <a:spLocks noChangeShapeType="1"/>
          </p:cNvSpPr>
          <p:nvPr/>
        </p:nvSpPr>
        <p:spPr bwMode="auto">
          <a:xfrm>
            <a:off x="3857182" y="3413729"/>
            <a:ext cx="1079500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" name="Arc 31"/>
          <p:cNvSpPr>
            <a:spLocks/>
          </p:cNvSpPr>
          <p:nvPr/>
        </p:nvSpPr>
        <p:spPr bwMode="auto">
          <a:xfrm rot="13608540">
            <a:off x="5558189" y="2685860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 Box 32"/>
              <p:cNvSpPr txBox="1">
                <a:spLocks noChangeArrowheads="1"/>
              </p:cNvSpPr>
              <p:nvPr/>
            </p:nvSpPr>
            <p:spPr bwMode="auto">
              <a:xfrm>
                <a:off x="4022793" y="295206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4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2793" y="2952064"/>
                <a:ext cx="4380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Arc 42"/>
          <p:cNvSpPr>
            <a:spLocks/>
          </p:cNvSpPr>
          <p:nvPr/>
        </p:nvSpPr>
        <p:spPr bwMode="auto">
          <a:xfrm rot="18736641">
            <a:off x="5558189" y="5170297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" name="Line 43"/>
          <p:cNvSpPr>
            <a:spLocks noChangeShapeType="1"/>
          </p:cNvSpPr>
          <p:nvPr/>
        </p:nvSpPr>
        <p:spPr bwMode="auto">
          <a:xfrm flipV="1">
            <a:off x="3461895" y="3774091"/>
            <a:ext cx="1587" cy="900113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4" name="Line 44"/>
          <p:cNvSpPr>
            <a:spLocks noChangeShapeType="1"/>
          </p:cNvSpPr>
          <p:nvPr/>
        </p:nvSpPr>
        <p:spPr bwMode="auto">
          <a:xfrm flipH="1" flipV="1">
            <a:off x="3858770" y="5071079"/>
            <a:ext cx="1042987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" name="Oval 25"/>
          <p:cNvSpPr>
            <a:spLocks noChangeArrowheads="1"/>
          </p:cNvSpPr>
          <p:nvPr/>
        </p:nvSpPr>
        <p:spPr bwMode="auto">
          <a:xfrm>
            <a:off x="3138045" y="3091466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6" name="Oval 60"/>
          <p:cNvSpPr>
            <a:spLocks noChangeArrowheads="1"/>
          </p:cNvSpPr>
          <p:nvPr/>
        </p:nvSpPr>
        <p:spPr bwMode="auto">
          <a:xfrm rot="5400000">
            <a:off x="4938270" y="3089879"/>
            <a:ext cx="684212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7" name="Oval 65"/>
          <p:cNvSpPr>
            <a:spLocks noChangeArrowheads="1"/>
          </p:cNvSpPr>
          <p:nvPr/>
        </p:nvSpPr>
        <p:spPr bwMode="auto">
          <a:xfrm rot="10800000">
            <a:off x="4938270" y="4710716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148" name="Oval 70"/>
          <p:cNvSpPr>
            <a:spLocks noChangeArrowheads="1"/>
          </p:cNvSpPr>
          <p:nvPr/>
        </p:nvSpPr>
        <p:spPr bwMode="auto">
          <a:xfrm rot="16200000">
            <a:off x="3138838" y="4673411"/>
            <a:ext cx="682625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 Box 32"/>
              <p:cNvSpPr txBox="1">
                <a:spLocks noChangeArrowheads="1"/>
              </p:cNvSpPr>
              <p:nvPr/>
            </p:nvSpPr>
            <p:spPr bwMode="auto">
              <a:xfrm>
                <a:off x="5258585" y="397774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4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8585" y="3977743"/>
                <a:ext cx="4380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Text Box 32"/>
              <p:cNvSpPr txBox="1">
                <a:spLocks noChangeArrowheads="1"/>
              </p:cNvSpPr>
              <p:nvPr/>
            </p:nvSpPr>
            <p:spPr bwMode="auto">
              <a:xfrm>
                <a:off x="3041194" y="397774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194" y="3977742"/>
                <a:ext cx="4380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 Box 32"/>
              <p:cNvSpPr txBox="1">
                <a:spLocks noChangeArrowheads="1"/>
              </p:cNvSpPr>
              <p:nvPr/>
            </p:nvSpPr>
            <p:spPr bwMode="auto">
              <a:xfrm>
                <a:off x="4177926" y="496364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926" y="4963644"/>
                <a:ext cx="43801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 Box 32"/>
              <p:cNvSpPr txBox="1">
                <a:spLocks noChangeArrowheads="1"/>
              </p:cNvSpPr>
              <p:nvPr/>
            </p:nvSpPr>
            <p:spPr bwMode="auto">
              <a:xfrm>
                <a:off x="4316480" y="294140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6480" y="2941404"/>
                <a:ext cx="43801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 Box 32"/>
              <p:cNvSpPr txBox="1">
                <a:spLocks noChangeArrowheads="1"/>
              </p:cNvSpPr>
              <p:nvPr/>
            </p:nvSpPr>
            <p:spPr bwMode="auto">
              <a:xfrm>
                <a:off x="6011558" y="263988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558" y="2639884"/>
                <a:ext cx="43801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 Box 32"/>
              <p:cNvSpPr txBox="1">
                <a:spLocks noChangeArrowheads="1"/>
              </p:cNvSpPr>
              <p:nvPr/>
            </p:nvSpPr>
            <p:spPr bwMode="auto">
              <a:xfrm>
                <a:off x="6011558" y="5234076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558" y="5234076"/>
                <a:ext cx="438012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Группа 159"/>
          <p:cNvGrpSpPr/>
          <p:nvPr/>
        </p:nvGrpSpPr>
        <p:grpSpPr>
          <a:xfrm>
            <a:off x="3347215" y="4842792"/>
            <a:ext cx="325110" cy="345449"/>
            <a:chOff x="1809990" y="4960778"/>
            <a:chExt cx="325110" cy="345449"/>
          </a:xfrm>
        </p:grpSpPr>
        <p:sp>
          <p:nvSpPr>
            <p:cNvPr id="161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62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63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64" name="Группа 163"/>
          <p:cNvGrpSpPr/>
          <p:nvPr/>
        </p:nvGrpSpPr>
        <p:grpSpPr>
          <a:xfrm rot="16200000">
            <a:off x="5147033" y="4859197"/>
            <a:ext cx="325110" cy="345449"/>
            <a:chOff x="1809990" y="4960778"/>
            <a:chExt cx="325110" cy="345449"/>
          </a:xfrm>
        </p:grpSpPr>
        <p:sp>
          <p:nvSpPr>
            <p:cNvPr id="165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66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67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68" name="Группа 167"/>
          <p:cNvGrpSpPr/>
          <p:nvPr/>
        </p:nvGrpSpPr>
        <p:grpSpPr>
          <a:xfrm rot="10800000">
            <a:off x="5113750" y="3245021"/>
            <a:ext cx="325110" cy="345449"/>
            <a:chOff x="1809990" y="4960778"/>
            <a:chExt cx="325110" cy="345449"/>
          </a:xfrm>
        </p:grpSpPr>
        <p:sp>
          <p:nvSpPr>
            <p:cNvPr id="169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70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71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72" name="Группа 171"/>
          <p:cNvGrpSpPr/>
          <p:nvPr/>
        </p:nvGrpSpPr>
        <p:grpSpPr>
          <a:xfrm rot="5400000">
            <a:off x="3282675" y="3266140"/>
            <a:ext cx="325110" cy="345449"/>
            <a:chOff x="1809990" y="4960778"/>
            <a:chExt cx="325110" cy="345449"/>
          </a:xfrm>
        </p:grpSpPr>
        <p:sp>
          <p:nvSpPr>
            <p:cNvPr id="173" name="Rectangle 49"/>
            <p:cNvSpPr>
              <a:spLocks noChangeArrowheads="1"/>
            </p:cNvSpPr>
            <p:nvPr/>
          </p:nvSpPr>
          <p:spPr bwMode="auto">
            <a:xfrm rot="10800000">
              <a:off x="1809990" y="4960778"/>
              <a:ext cx="255655" cy="275993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74" name="Rectangle 50"/>
            <p:cNvSpPr>
              <a:spLocks noChangeArrowheads="1"/>
            </p:cNvSpPr>
            <p:nvPr/>
          </p:nvSpPr>
          <p:spPr bwMode="auto">
            <a:xfrm rot="10800000">
              <a:off x="1877956" y="5236772"/>
              <a:ext cx="11972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75" name="Rectangle 50"/>
            <p:cNvSpPr>
              <a:spLocks noChangeArrowheads="1"/>
            </p:cNvSpPr>
            <p:nvPr/>
          </p:nvSpPr>
          <p:spPr bwMode="auto">
            <a:xfrm rot="5400000">
              <a:off x="2031221" y="5064049"/>
              <a:ext cx="138304" cy="69455"/>
            </a:xfrm>
            <a:prstGeom prst="rect">
              <a:avLst/>
            </a:prstGeom>
            <a:solidFill>
              <a:srgbClr val="FDFBB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1" name="Группа 200"/>
          <p:cNvGrpSpPr/>
          <p:nvPr/>
        </p:nvGrpSpPr>
        <p:grpSpPr>
          <a:xfrm rot="10800000">
            <a:off x="3263558" y="3271304"/>
            <a:ext cx="350924" cy="330117"/>
            <a:chOff x="2843802" y="1248126"/>
            <a:chExt cx="938174" cy="949090"/>
          </a:xfrm>
        </p:grpSpPr>
        <p:sp>
          <p:nvSpPr>
            <p:cNvPr id="202" name="Блок-схема: узел суммирования 201"/>
            <p:cNvSpPr/>
            <p:nvPr/>
          </p:nvSpPr>
          <p:spPr>
            <a:xfrm>
              <a:off x="3432264" y="1365388"/>
              <a:ext cx="215581" cy="227212"/>
            </a:xfrm>
            <a:prstGeom prst="flowChartSummingJunction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Rectangle 17"/>
            <p:cNvSpPr>
              <a:spLocks noChangeArrowheads="1"/>
            </p:cNvSpPr>
            <p:nvPr/>
          </p:nvSpPr>
          <p:spPr bwMode="auto">
            <a:xfrm rot="5400000">
              <a:off x="2836776" y="1443149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04" name="Rectangle 18"/>
            <p:cNvSpPr>
              <a:spLocks noChangeArrowheads="1"/>
            </p:cNvSpPr>
            <p:nvPr/>
          </p:nvSpPr>
          <p:spPr bwMode="auto">
            <a:xfrm rot="5400000">
              <a:off x="3474511" y="1712068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05" name="Rectangle 18"/>
            <p:cNvSpPr>
              <a:spLocks noChangeArrowheads="1"/>
            </p:cNvSpPr>
            <p:nvPr/>
          </p:nvSpPr>
          <p:spPr bwMode="auto">
            <a:xfrm>
              <a:off x="3039679" y="1248126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06" name="Группа 205"/>
          <p:cNvGrpSpPr/>
          <p:nvPr/>
        </p:nvGrpSpPr>
        <p:grpSpPr>
          <a:xfrm rot="5400000">
            <a:off x="3332165" y="4850459"/>
            <a:ext cx="350924" cy="330117"/>
            <a:chOff x="2843802" y="1248126"/>
            <a:chExt cx="938174" cy="949090"/>
          </a:xfrm>
        </p:grpSpPr>
        <p:sp>
          <p:nvSpPr>
            <p:cNvPr id="207" name="Блок-схема: узел суммирования 206"/>
            <p:cNvSpPr/>
            <p:nvPr/>
          </p:nvSpPr>
          <p:spPr>
            <a:xfrm>
              <a:off x="3432264" y="1365388"/>
              <a:ext cx="215581" cy="227212"/>
            </a:xfrm>
            <a:prstGeom prst="flowChartSummingJunction">
              <a:avLst/>
            </a:prstGeom>
            <a:effectLst>
              <a:glow rad="1397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Rectangle 17"/>
            <p:cNvSpPr>
              <a:spLocks noChangeArrowheads="1"/>
            </p:cNvSpPr>
            <p:nvPr/>
          </p:nvSpPr>
          <p:spPr bwMode="auto">
            <a:xfrm rot="5400000">
              <a:off x="2836776" y="1443149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09" name="Rectangle 18"/>
            <p:cNvSpPr>
              <a:spLocks noChangeArrowheads="1"/>
            </p:cNvSpPr>
            <p:nvPr/>
          </p:nvSpPr>
          <p:spPr bwMode="auto">
            <a:xfrm rot="5400000">
              <a:off x="3474511" y="1712068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10" name="Rectangle 18"/>
            <p:cNvSpPr>
              <a:spLocks noChangeArrowheads="1"/>
            </p:cNvSpPr>
            <p:nvPr/>
          </p:nvSpPr>
          <p:spPr bwMode="auto">
            <a:xfrm>
              <a:off x="3039679" y="1248126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57" name="Группа 256"/>
          <p:cNvGrpSpPr/>
          <p:nvPr/>
        </p:nvGrpSpPr>
        <p:grpSpPr>
          <a:xfrm>
            <a:off x="5070556" y="4869366"/>
            <a:ext cx="407035" cy="388869"/>
            <a:chOff x="1013268" y="1245097"/>
            <a:chExt cx="1108663" cy="1118478"/>
          </a:xfrm>
        </p:grpSpPr>
        <p:sp>
          <p:nvSpPr>
            <p:cNvPr id="258" name="Овал 257"/>
            <p:cNvSpPr/>
            <p:nvPr/>
          </p:nvSpPr>
          <p:spPr>
            <a:xfrm>
              <a:off x="1013268" y="2144500"/>
              <a:ext cx="234250" cy="2190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Блок-схема: узел суммирования 258"/>
            <p:cNvSpPr/>
            <p:nvPr/>
          </p:nvSpPr>
          <p:spPr>
            <a:xfrm>
              <a:off x="1772219" y="1362359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Rectangle 17"/>
            <p:cNvSpPr>
              <a:spLocks noChangeArrowheads="1"/>
            </p:cNvSpPr>
            <p:nvPr/>
          </p:nvSpPr>
          <p:spPr bwMode="auto">
            <a:xfrm rot="5400000">
              <a:off x="1176731" y="1440120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1" name="Rectangle 18"/>
            <p:cNvSpPr>
              <a:spLocks noChangeArrowheads="1"/>
            </p:cNvSpPr>
            <p:nvPr/>
          </p:nvSpPr>
          <p:spPr bwMode="auto">
            <a:xfrm rot="5400000">
              <a:off x="1814466" y="1709039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2" name="Rectangle 18"/>
            <p:cNvSpPr>
              <a:spLocks noChangeArrowheads="1"/>
            </p:cNvSpPr>
            <p:nvPr/>
          </p:nvSpPr>
          <p:spPr bwMode="auto">
            <a:xfrm>
              <a:off x="1379634" y="1245097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63" name="Группа 262"/>
          <p:cNvGrpSpPr/>
          <p:nvPr/>
        </p:nvGrpSpPr>
        <p:grpSpPr>
          <a:xfrm rot="16200000">
            <a:off x="5107491" y="3254104"/>
            <a:ext cx="407035" cy="388869"/>
            <a:chOff x="1013268" y="1245097"/>
            <a:chExt cx="1108663" cy="1118478"/>
          </a:xfrm>
        </p:grpSpPr>
        <p:sp>
          <p:nvSpPr>
            <p:cNvPr id="264" name="Овал 263"/>
            <p:cNvSpPr/>
            <p:nvPr/>
          </p:nvSpPr>
          <p:spPr>
            <a:xfrm>
              <a:off x="1013268" y="2144500"/>
              <a:ext cx="234250" cy="2190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Блок-схема: узел суммирования 264"/>
            <p:cNvSpPr/>
            <p:nvPr/>
          </p:nvSpPr>
          <p:spPr>
            <a:xfrm>
              <a:off x="1772219" y="1362359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6" name="Rectangle 17"/>
            <p:cNvSpPr>
              <a:spLocks noChangeArrowheads="1"/>
            </p:cNvSpPr>
            <p:nvPr/>
          </p:nvSpPr>
          <p:spPr bwMode="auto">
            <a:xfrm rot="5400000">
              <a:off x="1176731" y="1440120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7" name="Rectangle 18"/>
            <p:cNvSpPr>
              <a:spLocks noChangeArrowheads="1"/>
            </p:cNvSpPr>
            <p:nvPr/>
          </p:nvSpPr>
          <p:spPr bwMode="auto">
            <a:xfrm rot="5400000">
              <a:off x="1814466" y="1709039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68" name="Rectangle 18"/>
            <p:cNvSpPr>
              <a:spLocks noChangeArrowheads="1"/>
            </p:cNvSpPr>
            <p:nvPr/>
          </p:nvSpPr>
          <p:spPr bwMode="auto">
            <a:xfrm>
              <a:off x="1379634" y="1245097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04572" y="1237812"/>
            <a:ext cx="949201" cy="959405"/>
            <a:chOff x="1135711" y="3814111"/>
            <a:chExt cx="949201" cy="95940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331588" y="3828685"/>
              <a:ext cx="742298" cy="756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46018" y="3814112"/>
              <a:ext cx="938894" cy="95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Блок-схема: узел суммирования 191"/>
            <p:cNvSpPr/>
            <p:nvPr/>
          </p:nvSpPr>
          <p:spPr>
            <a:xfrm>
              <a:off x="1724173" y="3931373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Rectangle 17"/>
            <p:cNvSpPr>
              <a:spLocks noChangeArrowheads="1"/>
            </p:cNvSpPr>
            <p:nvPr/>
          </p:nvSpPr>
          <p:spPr bwMode="auto">
            <a:xfrm rot="5400000">
              <a:off x="1128685" y="4009134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94" name="Rectangle 18"/>
            <p:cNvSpPr>
              <a:spLocks noChangeArrowheads="1"/>
            </p:cNvSpPr>
            <p:nvPr/>
          </p:nvSpPr>
          <p:spPr bwMode="auto">
            <a:xfrm rot="5400000">
              <a:off x="1766420" y="4278053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195" name="Rectangle 18"/>
            <p:cNvSpPr>
              <a:spLocks noChangeArrowheads="1"/>
            </p:cNvSpPr>
            <p:nvPr/>
          </p:nvSpPr>
          <p:spPr bwMode="auto">
            <a:xfrm>
              <a:off x="1331588" y="3814111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87" name="Rectangle 18"/>
            <p:cNvSpPr>
              <a:spLocks noChangeArrowheads="1"/>
            </p:cNvSpPr>
            <p:nvPr/>
          </p:nvSpPr>
          <p:spPr bwMode="auto">
            <a:xfrm rot="5400000">
              <a:off x="1026549" y="4273735"/>
              <a:ext cx="426934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88" name="Rectangle 18"/>
            <p:cNvSpPr>
              <a:spLocks noChangeArrowheads="1"/>
            </p:cNvSpPr>
            <p:nvPr/>
          </p:nvSpPr>
          <p:spPr bwMode="auto">
            <a:xfrm>
              <a:off x="1334015" y="4585519"/>
              <a:ext cx="392586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89" name="Группа 288"/>
          <p:cNvGrpSpPr/>
          <p:nvPr/>
        </p:nvGrpSpPr>
        <p:grpSpPr>
          <a:xfrm rot="5400000">
            <a:off x="3027449" y="1142889"/>
            <a:ext cx="949201" cy="959405"/>
            <a:chOff x="1135711" y="3814111"/>
            <a:chExt cx="949201" cy="959405"/>
          </a:xfrm>
        </p:grpSpPr>
        <p:sp>
          <p:nvSpPr>
            <p:cNvPr id="290" name="Прямоугольник 289"/>
            <p:cNvSpPr/>
            <p:nvPr/>
          </p:nvSpPr>
          <p:spPr>
            <a:xfrm>
              <a:off x="1331588" y="3828685"/>
              <a:ext cx="742298" cy="756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1146018" y="3814112"/>
              <a:ext cx="938894" cy="95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2" name="Блок-схема: узел суммирования 291"/>
            <p:cNvSpPr/>
            <p:nvPr/>
          </p:nvSpPr>
          <p:spPr>
            <a:xfrm>
              <a:off x="1724173" y="3931373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3" name="Rectangle 17"/>
            <p:cNvSpPr>
              <a:spLocks noChangeArrowheads="1"/>
            </p:cNvSpPr>
            <p:nvPr/>
          </p:nvSpPr>
          <p:spPr bwMode="auto">
            <a:xfrm rot="5400000">
              <a:off x="1128685" y="4009134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94" name="Rectangle 18"/>
            <p:cNvSpPr>
              <a:spLocks noChangeArrowheads="1"/>
            </p:cNvSpPr>
            <p:nvPr/>
          </p:nvSpPr>
          <p:spPr bwMode="auto">
            <a:xfrm rot="5400000">
              <a:off x="1766420" y="4278053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95" name="Rectangle 18"/>
            <p:cNvSpPr>
              <a:spLocks noChangeArrowheads="1"/>
            </p:cNvSpPr>
            <p:nvPr/>
          </p:nvSpPr>
          <p:spPr bwMode="auto">
            <a:xfrm>
              <a:off x="1331588" y="3814111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96" name="Rectangle 18"/>
            <p:cNvSpPr>
              <a:spLocks noChangeArrowheads="1"/>
            </p:cNvSpPr>
            <p:nvPr/>
          </p:nvSpPr>
          <p:spPr bwMode="auto">
            <a:xfrm rot="5400000">
              <a:off x="1026549" y="4273735"/>
              <a:ext cx="426934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297" name="Rectangle 18"/>
            <p:cNvSpPr>
              <a:spLocks noChangeArrowheads="1"/>
            </p:cNvSpPr>
            <p:nvPr/>
          </p:nvSpPr>
          <p:spPr bwMode="auto">
            <a:xfrm>
              <a:off x="1334015" y="4585519"/>
              <a:ext cx="392586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98" name="Группа 297"/>
          <p:cNvGrpSpPr/>
          <p:nvPr/>
        </p:nvGrpSpPr>
        <p:grpSpPr>
          <a:xfrm rot="10800000">
            <a:off x="5002990" y="1098264"/>
            <a:ext cx="949201" cy="959405"/>
            <a:chOff x="1135711" y="3814111"/>
            <a:chExt cx="949201" cy="959405"/>
          </a:xfrm>
        </p:grpSpPr>
        <p:sp>
          <p:nvSpPr>
            <p:cNvPr id="299" name="Прямоугольник 298"/>
            <p:cNvSpPr/>
            <p:nvPr/>
          </p:nvSpPr>
          <p:spPr>
            <a:xfrm>
              <a:off x="1331588" y="3828685"/>
              <a:ext cx="742298" cy="756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Прямоугольник 299"/>
            <p:cNvSpPr/>
            <p:nvPr/>
          </p:nvSpPr>
          <p:spPr>
            <a:xfrm>
              <a:off x="1146018" y="3814112"/>
              <a:ext cx="938894" cy="95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Блок-схема: узел суммирования 300"/>
            <p:cNvSpPr/>
            <p:nvPr/>
          </p:nvSpPr>
          <p:spPr>
            <a:xfrm>
              <a:off x="1724173" y="3931373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Rectangle 17"/>
            <p:cNvSpPr>
              <a:spLocks noChangeArrowheads="1"/>
            </p:cNvSpPr>
            <p:nvPr/>
          </p:nvSpPr>
          <p:spPr bwMode="auto">
            <a:xfrm rot="5400000">
              <a:off x="1128685" y="4009134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03" name="Rectangle 18"/>
            <p:cNvSpPr>
              <a:spLocks noChangeArrowheads="1"/>
            </p:cNvSpPr>
            <p:nvPr/>
          </p:nvSpPr>
          <p:spPr bwMode="auto">
            <a:xfrm rot="5400000">
              <a:off x="1766420" y="4278053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04" name="Rectangle 18"/>
            <p:cNvSpPr>
              <a:spLocks noChangeArrowheads="1"/>
            </p:cNvSpPr>
            <p:nvPr/>
          </p:nvSpPr>
          <p:spPr bwMode="auto">
            <a:xfrm>
              <a:off x="1331588" y="3814111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05" name="Rectangle 18"/>
            <p:cNvSpPr>
              <a:spLocks noChangeArrowheads="1"/>
            </p:cNvSpPr>
            <p:nvPr/>
          </p:nvSpPr>
          <p:spPr bwMode="auto">
            <a:xfrm rot="5400000">
              <a:off x="1026549" y="4273735"/>
              <a:ext cx="426934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06" name="Rectangle 18"/>
            <p:cNvSpPr>
              <a:spLocks noChangeArrowheads="1"/>
            </p:cNvSpPr>
            <p:nvPr/>
          </p:nvSpPr>
          <p:spPr bwMode="auto">
            <a:xfrm>
              <a:off x="1334015" y="4585519"/>
              <a:ext cx="392586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 rot="16200000">
            <a:off x="6978186" y="1316049"/>
            <a:ext cx="949201" cy="959405"/>
            <a:chOff x="1135711" y="3814111"/>
            <a:chExt cx="949201" cy="959405"/>
          </a:xfrm>
        </p:grpSpPr>
        <p:sp>
          <p:nvSpPr>
            <p:cNvPr id="308" name="Прямоугольник 307"/>
            <p:cNvSpPr/>
            <p:nvPr/>
          </p:nvSpPr>
          <p:spPr>
            <a:xfrm>
              <a:off x="1331588" y="3828685"/>
              <a:ext cx="742298" cy="756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9" name="Прямоугольник 308"/>
            <p:cNvSpPr/>
            <p:nvPr/>
          </p:nvSpPr>
          <p:spPr>
            <a:xfrm>
              <a:off x="1146018" y="3814112"/>
              <a:ext cx="938894" cy="9554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0" name="Блок-схема: узел суммирования 309"/>
            <p:cNvSpPr/>
            <p:nvPr/>
          </p:nvSpPr>
          <p:spPr>
            <a:xfrm>
              <a:off x="1724173" y="3931373"/>
              <a:ext cx="215581" cy="227212"/>
            </a:xfrm>
            <a:prstGeom prst="flowChartSummingJunction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38100" stA="26000" endPos="23000" dist="25400" dir="5400000" sy="-100000" rotWithShape="0"/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Rectangle 17"/>
            <p:cNvSpPr>
              <a:spLocks noChangeArrowheads="1"/>
            </p:cNvSpPr>
            <p:nvPr/>
          </p:nvSpPr>
          <p:spPr bwMode="auto">
            <a:xfrm rot="5400000">
              <a:off x="1128685" y="4009134"/>
              <a:ext cx="761093" cy="747041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12" name="Rectangle 18"/>
            <p:cNvSpPr>
              <a:spLocks noChangeArrowheads="1"/>
            </p:cNvSpPr>
            <p:nvPr/>
          </p:nvSpPr>
          <p:spPr bwMode="auto">
            <a:xfrm rot="5400000">
              <a:off x="1766420" y="4278053"/>
              <a:ext cx="426934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13" name="Rectangle 18"/>
            <p:cNvSpPr>
              <a:spLocks noChangeArrowheads="1"/>
            </p:cNvSpPr>
            <p:nvPr/>
          </p:nvSpPr>
          <p:spPr bwMode="auto">
            <a:xfrm>
              <a:off x="1331588" y="3814111"/>
              <a:ext cx="392586" cy="18799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14" name="Rectangle 18"/>
            <p:cNvSpPr>
              <a:spLocks noChangeArrowheads="1"/>
            </p:cNvSpPr>
            <p:nvPr/>
          </p:nvSpPr>
          <p:spPr bwMode="auto">
            <a:xfrm rot="5400000">
              <a:off x="1026549" y="4273735"/>
              <a:ext cx="426934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  <p:sp>
          <p:nvSpPr>
            <p:cNvPr id="315" name="Rectangle 18"/>
            <p:cNvSpPr>
              <a:spLocks noChangeArrowheads="1"/>
            </p:cNvSpPr>
            <p:nvPr/>
          </p:nvSpPr>
          <p:spPr bwMode="auto">
            <a:xfrm>
              <a:off x="1334015" y="4585519"/>
              <a:ext cx="392586" cy="18799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wrap="square" anchor="ctr">
              <a:sp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238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16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2916 -0.2375 " pathEditMode="relative" rAng="0" ptsTypes="AA">
                                      <p:cBhvr>
                                        <p:cTn id="10" dur="16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11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9583 -0.02639 " pathEditMode="relative" rAng="0" ptsTypes="AA">
                                      <p:cBhvr>
                                        <p:cTn id="12" dur="16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6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-0.01875 -0.02593 -0.01197 -0.07431 0.01459 -0.10833 C 0.04132 -0.14167 0.0783 -0.14653 0.09653 -0.12014 C 0.11528 -0.09375 0.10851 -0.04607 0.08178 -0.01273 C 0.05504 0.0206 0.01841 0.02616 -4.44444E-6 3.7037E-7 Z " pathEditMode="relative" rAng="13619983" ptsTypes="fffff">
                                      <p:cBhvr>
                                        <p:cTn id="16" dur="16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6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2187 -0.02731 0.06076 -0.01944 0.08663 0.01736 C 0.11215 0.05463 0.11562 0.10625 0.09375 0.1338 C 0.07205 0.16134 0.03298 0.15301 0.00746 0.11644 C -0.01823 0.0794 -0.02153 0.02732 2.22222E-6 -1.48148E-6 Z " pathEditMode="relative" rAng="-2583054" ptsTypes="fffff">
                                      <p:cBhvr>
                                        <p:cTn id="18" dur="16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669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6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6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23739 L 0.19097 -0.23994 " pathEditMode="relative" rAng="0" ptsTypes="AA">
                                      <p:cBhvr>
                                        <p:cTn id="33" dur="14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-0.01823 -0.02477 -0.01111 -0.07269 0.01545 -0.10648 C 0.04132 -0.14028 0.07743 -0.14699 0.09549 -0.12176 C 0.11337 -0.09723 0.10694 -0.04977 0.08038 -0.01574 C 0.05399 0.01805 0.01823 0.02523 2.77778E-7 2.96296E-6 Z " pathEditMode="relative" rAng="13572542" ptsTypes="fffff">
                                      <p:cBhvr>
                                        <p:cTn id="35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61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C 0.02118 -0.02963 0.06025 -0.02547 0.08594 0.00856 C 0.11164 0.04282 0.11528 0.09375 0.09393 0.12338 C 0.0724 0.15254 0.03351 0.14815 0.00782 0.11435 C -0.01805 0.08009 -0.0217 0.02893 -3.61111E-6 2.96296E-6 Z " pathEditMode="relative" rAng="-24320988" ptsTypes="fffff">
                                      <p:cBhvr>
                                        <p:cTn id="37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613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2801 L 0.01371 0.22269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25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85185E-6 L -0.20521 0.0088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4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1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1 0.0088 L -0.21736 -0.229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1192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22269 C 0.03455 0.19769 0.07292 0.20533 0.09723 0.24375 C 0.12205 0.28033 0.12587 0.32986 0.10452 0.35625 C 0.08386 0.38079 0.04601 0.37246 0.02084 0.33542 C -0.00416 0.29884 -0.00677 0.24792 0.01372 0.22269 Z " pathEditMode="relative" rAng="-2529174" ptsTypes="fffff">
                                      <p:cBhvr>
                                        <p:cTn id="74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6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6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0.22269 L -0.17986 0.23635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67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4 -0.24444 L -0.01407 -0.243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69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2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1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6" dur="1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0" dur="1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0.23241 L -0.19323 0.01667 " pathEditMode="relative" rAng="0" ptsTypes="AA">
                                      <p:cBhvr>
                                        <p:cTn id="108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078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0.24306 C -0.03246 -0.26829 -0.02777 -0.31574 -0.0026 -0.34885 C 0.02223 -0.38334 0.05782 -0.38912 0.07709 -0.36528 C 0.09601 -0.34074 0.09098 -0.29306 0.06545 -0.25857 C 0.0408 -0.22547 0.00504 -0.21806 -0.01406 -0.24306 Z " pathEditMode="relative" rAng="13488300" ptsTypes="fffff">
                                      <p:cBhvr>
                                        <p:cTn id="112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-613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3 0.01667 L -0.00104 -0.00277 " pathEditMode="relative" rAng="0" ptsTypes="AA">
                                      <p:cBhvr>
                                        <p:cTn id="122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97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24699 C -0.01875 -0.2669 -0.01371 -0.30949 0.00886 -0.34305 C 0.0316 -0.37616 0.0632 -0.3868 0.08021 -0.3662 C 0.09601 -0.34653 0.09098 -0.30347 0.06841 -0.27037 C 0.04566 -0.23727 0.01424 -0.22639 -0.00225 -0.24699 Z " pathEditMode="relative" rAng="13351812" ptsTypes="fffff">
                                      <p:cBhvr>
                                        <p:cTn id="126" dur="1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597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9973" y="1802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Exponential length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91314" y="1120259"/>
                <a:ext cx="71810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J.Černý,1964; J.-E. Pin (1983)</a:t>
                </a:r>
                <a:r>
                  <a:rPr lang="en-US" sz="24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sz="240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)/6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Polynomial length.</a:t>
                </a:r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4" y="1120259"/>
                <a:ext cx="718108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73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313" y="2462109"/>
                <a:ext cx="7610475" cy="121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~(2006)</a:t>
                </a:r>
                <a:r>
                  <a:rPr lang="en-US" sz="2400" dirty="0" smtClean="0"/>
                  <a:t> There exists a series of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PFA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{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such that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𝒜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states, and the shortest carefully synchronizing word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𝒜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has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/3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3" y="2462109"/>
                <a:ext cx="7610475" cy="1214115"/>
              </a:xfrm>
              <a:prstGeom prst="rect">
                <a:avLst/>
              </a:prstGeom>
              <a:blipFill rotWithShape="1">
                <a:blip r:embed="rId3"/>
                <a:stretch>
                  <a:fillRect l="-1202" t="-4020" b="-10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1314" y="3830451"/>
                <a:ext cx="7899972" cy="1214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Z. </a:t>
                </a:r>
                <a:r>
                  <a:rPr lang="en-US" sz="2400" dirty="0" err="1">
                    <a:solidFill>
                      <a:schemeClr val="accent1"/>
                    </a:solidFill>
                  </a:rPr>
                  <a:t>Gazdag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, S. Ivan, J.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Nagy-</a:t>
                </a:r>
                <a:r>
                  <a:rPr lang="en-US" sz="2400" dirty="0" err="1" smtClean="0">
                    <a:solidFill>
                      <a:schemeClr val="accent1"/>
                    </a:solidFill>
                  </a:rPr>
                  <a:t>Gyorgy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(2009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synchronizing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PFA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states </a:t>
                </a:r>
                <a:r>
                  <a:rPr lang="en-US" sz="2400" dirty="0" smtClean="0"/>
                  <a:t>there </a:t>
                </a:r>
                <a:r>
                  <a:rPr lang="en-US" sz="2400" dirty="0"/>
                  <a:t>exists a </a:t>
                </a:r>
                <a:r>
                  <a:rPr lang="en-US" sz="2400" dirty="0" smtClean="0"/>
                  <a:t>carefully synchronizing </a:t>
                </a:r>
                <a:r>
                  <a:rPr lang="en-US" sz="2400" dirty="0"/>
                  <a:t>word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Θ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/3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4" y="3830451"/>
                <a:ext cx="7899972" cy="1214115"/>
              </a:xfrm>
              <a:prstGeom prst="rect">
                <a:avLst/>
              </a:prstGeom>
              <a:blipFill rotWithShape="1">
                <a:blip r:embed="rId4"/>
                <a:stretch>
                  <a:fillRect l="-1157" t="-4000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1314" y="5244584"/>
                <a:ext cx="7181086" cy="914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Ω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)≤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𝑐𝑎𝑟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/3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Exponential length.</a:t>
                </a:r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14" y="5244584"/>
                <a:ext cx="7181086" cy="914353"/>
              </a:xfrm>
              <a:prstGeom prst="rect">
                <a:avLst/>
              </a:prstGeom>
              <a:blipFill rotWithShape="1">
                <a:blip r:embed="rId5"/>
                <a:stretch>
                  <a:fillRect l="-1273"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3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09781" y="1474860"/>
            <a:ext cx="0" cy="1101725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739918" y="1149422"/>
            <a:ext cx="339725" cy="322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739918" y="4033910"/>
            <a:ext cx="339725" cy="322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8" name="Arc 9"/>
          <p:cNvSpPr>
            <a:spLocks/>
          </p:cNvSpPr>
          <p:nvPr/>
        </p:nvSpPr>
        <p:spPr bwMode="auto">
          <a:xfrm rot="5400000">
            <a:off x="3779063" y="3904528"/>
            <a:ext cx="323850" cy="5191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rc 10"/>
          <p:cNvSpPr>
            <a:spLocks/>
          </p:cNvSpPr>
          <p:nvPr/>
        </p:nvSpPr>
        <p:spPr bwMode="auto">
          <a:xfrm>
            <a:off x="1535131" y="1441522"/>
            <a:ext cx="476250" cy="265747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1718524" y="2594047"/>
            <a:ext cx="339725" cy="325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1909781" y="2932185"/>
            <a:ext cx="0" cy="1101725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Arc 14"/>
          <p:cNvSpPr>
            <a:spLocks/>
          </p:cNvSpPr>
          <p:nvPr/>
        </p:nvSpPr>
        <p:spPr bwMode="auto">
          <a:xfrm rot="10800000">
            <a:off x="1841518" y="1441522"/>
            <a:ext cx="476250" cy="265747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362469" y="1441522"/>
            <a:ext cx="0" cy="11017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191019" y="1117672"/>
            <a:ext cx="339725" cy="320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4191019" y="4000572"/>
            <a:ext cx="339725" cy="322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91019" y="2574997"/>
            <a:ext cx="339725" cy="323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362469" y="2898847"/>
            <a:ext cx="0" cy="11017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 rot="10800000">
            <a:off x="4292619" y="1408185"/>
            <a:ext cx="476250" cy="265747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19" name="Arc 29"/>
          <p:cNvSpPr>
            <a:spLocks/>
          </p:cNvSpPr>
          <p:nvPr/>
        </p:nvSpPr>
        <p:spPr bwMode="auto">
          <a:xfrm rot="5400000">
            <a:off x="3744931" y="2478160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rc 30"/>
          <p:cNvSpPr>
            <a:spLocks/>
          </p:cNvSpPr>
          <p:nvPr/>
        </p:nvSpPr>
        <p:spPr bwMode="auto">
          <a:xfrm rot="5400000">
            <a:off x="3744931" y="1019247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rc 31"/>
          <p:cNvSpPr>
            <a:spLocks/>
          </p:cNvSpPr>
          <p:nvPr/>
        </p:nvSpPr>
        <p:spPr bwMode="auto">
          <a:xfrm rot="5400000">
            <a:off x="6189770" y="3871985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>
            <a:off x="6772383" y="1409772"/>
            <a:ext cx="0" cy="1101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6600933" y="1085922"/>
            <a:ext cx="339725" cy="320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6600933" y="3968822"/>
            <a:ext cx="339725" cy="323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6600933" y="2543247"/>
            <a:ext cx="339725" cy="323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6772383" y="2867097"/>
            <a:ext cx="0" cy="11017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rc 38"/>
          <p:cNvSpPr>
            <a:spLocks/>
          </p:cNvSpPr>
          <p:nvPr/>
        </p:nvSpPr>
        <p:spPr bwMode="auto">
          <a:xfrm rot="5400000">
            <a:off x="6154845" y="2446410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rc 39"/>
          <p:cNvSpPr>
            <a:spLocks/>
          </p:cNvSpPr>
          <p:nvPr/>
        </p:nvSpPr>
        <p:spPr bwMode="auto">
          <a:xfrm rot="5400000">
            <a:off x="6154845" y="987497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rc 40"/>
          <p:cNvSpPr>
            <a:spLocks/>
          </p:cNvSpPr>
          <p:nvPr/>
        </p:nvSpPr>
        <p:spPr bwMode="auto">
          <a:xfrm rot="16061014">
            <a:off x="7074008" y="3870397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rc 41"/>
          <p:cNvSpPr>
            <a:spLocks/>
          </p:cNvSpPr>
          <p:nvPr/>
        </p:nvSpPr>
        <p:spPr bwMode="auto">
          <a:xfrm rot="16200000">
            <a:off x="7074008" y="2444822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rc 42"/>
          <p:cNvSpPr>
            <a:spLocks/>
          </p:cNvSpPr>
          <p:nvPr/>
        </p:nvSpPr>
        <p:spPr bwMode="auto">
          <a:xfrm rot="16200000">
            <a:off x="7039083" y="985910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rc 47"/>
          <p:cNvSpPr>
            <a:spLocks/>
          </p:cNvSpPr>
          <p:nvPr/>
        </p:nvSpPr>
        <p:spPr bwMode="auto">
          <a:xfrm rot="2230662">
            <a:off x="1433531" y="4260922"/>
            <a:ext cx="339725" cy="495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rc 49"/>
          <p:cNvSpPr>
            <a:spLocks/>
          </p:cNvSpPr>
          <p:nvPr/>
        </p:nvSpPr>
        <p:spPr bwMode="auto">
          <a:xfrm rot="16200000">
            <a:off x="2902763" y="3209203"/>
            <a:ext cx="441327" cy="2154240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4" name="Arc 50"/>
          <p:cNvSpPr>
            <a:spLocks/>
          </p:cNvSpPr>
          <p:nvPr/>
        </p:nvSpPr>
        <p:spPr bwMode="auto">
          <a:xfrm rot="16200000">
            <a:off x="4052156" y="2002657"/>
            <a:ext cx="714375" cy="4722901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11905 w 21600"/>
              <a:gd name="T1" fmla="*/ 37909 h 37909"/>
              <a:gd name="T2" fmla="*/ 10630 w 21600"/>
              <a:gd name="T3" fmla="*/ 0 h 37909"/>
              <a:gd name="T4" fmla="*/ 21600 w 21600"/>
              <a:gd name="T5" fmla="*/ 18607 h 37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9" fill="none" extrusionOk="0">
                <a:moveTo>
                  <a:pt x="11905" y="37908"/>
                </a:moveTo>
                <a:cubicBezTo>
                  <a:pt x="4606" y="34243"/>
                  <a:pt x="0" y="26774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7909" stroke="0" extrusionOk="0">
                <a:moveTo>
                  <a:pt x="11905" y="37908"/>
                </a:moveTo>
                <a:cubicBezTo>
                  <a:pt x="4606" y="34243"/>
                  <a:pt x="0" y="26774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857268" y="101131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baseline="0" dirty="0"/>
              <a:t>0</a:t>
            </a:r>
            <a:endParaRPr lang="ru-RU" sz="3200" i="1" baseline="0" dirty="0"/>
          </a:p>
        </p:txBody>
      </p:sp>
      <p:sp>
        <p:nvSpPr>
          <p:cNvPr id="37" name="Text Box 56"/>
          <p:cNvSpPr txBox="1">
            <a:spLocks noChangeArrowheads="1"/>
          </p:cNvSpPr>
          <p:nvPr/>
        </p:nvSpPr>
        <p:spPr bwMode="auto">
          <a:xfrm>
            <a:off x="820756" y="2487685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baseline="0" dirty="0"/>
              <a:t>1</a:t>
            </a:r>
            <a:endParaRPr lang="ru-RU" sz="3200" i="1" baseline="0" dirty="0"/>
          </a:p>
        </p:txBody>
      </p:sp>
      <p:sp>
        <p:nvSpPr>
          <p:cNvPr id="38" name="Text Box 57"/>
          <p:cNvSpPr txBox="1">
            <a:spLocks noChangeArrowheads="1"/>
          </p:cNvSpPr>
          <p:nvPr/>
        </p:nvSpPr>
        <p:spPr bwMode="auto">
          <a:xfrm>
            <a:off x="820756" y="3927547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baseline="0" dirty="0"/>
              <a:t>2</a:t>
            </a:r>
            <a:endParaRPr lang="ru-RU" sz="3200" i="1" baseline="0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49973" y="180256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Exponential length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9972" y="4855388"/>
                <a:ext cx="8389227" cy="158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 smtClean="0"/>
                  <a:t>the synchronizing word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𝒃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𝒄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The length of the shortest carefully synchronizing word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2" y="4855388"/>
                <a:ext cx="8389227" cy="1583447"/>
              </a:xfrm>
              <a:prstGeom prst="rect">
                <a:avLst/>
              </a:prstGeom>
              <a:blipFill rotWithShape="1"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1743110" y="4041847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4200545" y="4003748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6602520" y="3980801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1705028" y="2594047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4200544" y="2574997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6600932" y="2543246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>
            <a:off x="1743110" y="1149422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4191017" y="1113560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6602538" y="1087510"/>
            <a:ext cx="339725" cy="3222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734300" y="2704377"/>
            <a:ext cx="4191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734300" y="4098997"/>
            <a:ext cx="4191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734300" y="1246259"/>
            <a:ext cx="4191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c 14"/>
          <p:cNvSpPr>
            <a:spLocks/>
          </p:cNvSpPr>
          <p:nvPr/>
        </p:nvSpPr>
        <p:spPr bwMode="auto">
          <a:xfrm rot="10800000">
            <a:off x="1536735" y="1409772"/>
            <a:ext cx="1022316" cy="268922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3" name="Arc 14"/>
          <p:cNvSpPr>
            <a:spLocks/>
          </p:cNvSpPr>
          <p:nvPr/>
        </p:nvSpPr>
        <p:spPr bwMode="auto">
          <a:xfrm rot="10800000">
            <a:off x="1524036" y="1406597"/>
            <a:ext cx="1022316" cy="1333502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4" name="Arc 14"/>
          <p:cNvSpPr>
            <a:spLocks/>
          </p:cNvSpPr>
          <p:nvPr/>
        </p:nvSpPr>
        <p:spPr bwMode="auto">
          <a:xfrm rot="10800000">
            <a:off x="4019585" y="1314523"/>
            <a:ext cx="1022316" cy="268922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5" name="Arc 14"/>
          <p:cNvSpPr>
            <a:spLocks/>
          </p:cNvSpPr>
          <p:nvPr/>
        </p:nvSpPr>
        <p:spPr bwMode="auto">
          <a:xfrm rot="10800000">
            <a:off x="6429499" y="1278009"/>
            <a:ext cx="1022316" cy="2689225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6" name="Arc 14"/>
          <p:cNvSpPr>
            <a:spLocks/>
          </p:cNvSpPr>
          <p:nvPr/>
        </p:nvSpPr>
        <p:spPr bwMode="auto">
          <a:xfrm rot="10800000">
            <a:off x="3968526" y="1314523"/>
            <a:ext cx="1022316" cy="1389853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7" name="Arc 14"/>
          <p:cNvSpPr>
            <a:spLocks/>
          </p:cNvSpPr>
          <p:nvPr/>
        </p:nvSpPr>
        <p:spPr bwMode="auto">
          <a:xfrm rot="10800000">
            <a:off x="6352029" y="1333569"/>
            <a:ext cx="1022316" cy="1289052"/>
          </a:xfrm>
          <a:custGeom>
            <a:avLst/>
            <a:gdLst>
              <a:gd name="G0" fmla="+- 21600 0 0"/>
              <a:gd name="G1" fmla="+- 18607 0 0"/>
              <a:gd name="G2" fmla="+- 21600 0 0"/>
              <a:gd name="T0" fmla="*/ 9855 w 21600"/>
              <a:gd name="T1" fmla="*/ 36735 h 36735"/>
              <a:gd name="T2" fmla="*/ 10630 w 21600"/>
              <a:gd name="T3" fmla="*/ 0 h 36735"/>
              <a:gd name="T4" fmla="*/ 21600 w 21600"/>
              <a:gd name="T5" fmla="*/ 18607 h 36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6735" fill="none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</a:path>
              <a:path w="21600" h="36735" stroke="0" extrusionOk="0">
                <a:moveTo>
                  <a:pt x="9855" y="36734"/>
                </a:moveTo>
                <a:cubicBezTo>
                  <a:pt x="3709" y="32753"/>
                  <a:pt x="0" y="25929"/>
                  <a:pt x="0" y="18607"/>
                </a:cubicBezTo>
                <a:cubicBezTo>
                  <a:pt x="-1" y="10960"/>
                  <a:pt x="4042" y="3883"/>
                  <a:pt x="10630" y="0"/>
                </a:cubicBezTo>
                <a:lnTo>
                  <a:pt x="21600" y="1860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ru-RU"/>
          </a:p>
        </p:txBody>
      </p:sp>
      <p:sp>
        <p:nvSpPr>
          <p:cNvPr id="58" name="Arc 42"/>
          <p:cNvSpPr>
            <a:spLocks/>
          </p:cNvSpPr>
          <p:nvPr/>
        </p:nvSpPr>
        <p:spPr bwMode="auto">
          <a:xfrm rot="14474628">
            <a:off x="7007404" y="786968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rc 42"/>
          <p:cNvSpPr>
            <a:spLocks/>
          </p:cNvSpPr>
          <p:nvPr/>
        </p:nvSpPr>
        <p:spPr bwMode="auto">
          <a:xfrm rot="14370128">
            <a:off x="4624268" y="857321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rc 42"/>
          <p:cNvSpPr>
            <a:spLocks/>
          </p:cNvSpPr>
          <p:nvPr/>
        </p:nvSpPr>
        <p:spPr bwMode="auto">
          <a:xfrm rot="14161670">
            <a:off x="2155850" y="905763"/>
            <a:ext cx="323850" cy="520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57"/>
              <p:cNvSpPr txBox="1">
                <a:spLocks noChangeArrowheads="1"/>
              </p:cNvSpPr>
              <p:nvPr/>
            </p:nvSpPr>
            <p:spPr bwMode="auto">
              <a:xfrm>
                <a:off x="4540270" y="4229099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baseline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2800" i="1" baseline="0" dirty="0"/>
              </a:p>
            </p:txBody>
          </p:sp>
        </mc:Choice>
        <mc:Fallback xmlns="">
          <p:sp>
            <p:nvSpPr>
              <p:cNvPr id="61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0270" y="4229099"/>
                <a:ext cx="4318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57"/>
              <p:cNvSpPr txBox="1">
                <a:spLocks noChangeArrowheads="1"/>
              </p:cNvSpPr>
              <p:nvPr/>
            </p:nvSpPr>
            <p:spPr bwMode="auto">
              <a:xfrm>
                <a:off x="2546352" y="2035042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baseline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800" i="1" baseline="0" dirty="0"/>
              </a:p>
            </p:txBody>
          </p:sp>
        </mc:Choice>
        <mc:Fallback xmlns="">
          <p:sp>
            <p:nvSpPr>
              <p:cNvPr id="62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6352" y="2035042"/>
                <a:ext cx="43180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57"/>
              <p:cNvSpPr txBox="1">
                <a:spLocks noChangeArrowheads="1"/>
              </p:cNvSpPr>
              <p:nvPr/>
            </p:nvSpPr>
            <p:spPr bwMode="auto">
              <a:xfrm>
                <a:off x="5000628" y="1988277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baseline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800" i="1" baseline="0" dirty="0"/>
              </a:p>
            </p:txBody>
          </p:sp>
        </mc:Choice>
        <mc:Fallback xmlns="">
          <p:sp>
            <p:nvSpPr>
              <p:cNvPr id="63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0628" y="1988277"/>
                <a:ext cx="4318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57"/>
              <p:cNvSpPr txBox="1">
                <a:spLocks noChangeArrowheads="1"/>
              </p:cNvSpPr>
              <p:nvPr/>
            </p:nvSpPr>
            <p:spPr bwMode="auto">
              <a:xfrm>
                <a:off x="7374345" y="1912999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baseline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800" i="1" baseline="0" dirty="0"/>
              </a:p>
            </p:txBody>
          </p:sp>
        </mc:Choice>
        <mc:Fallback xmlns="">
          <p:sp>
            <p:nvSpPr>
              <p:cNvPr id="64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4345" y="1912999"/>
                <a:ext cx="4318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57"/>
              <p:cNvSpPr txBox="1">
                <a:spLocks noChangeArrowheads="1"/>
              </p:cNvSpPr>
              <p:nvPr/>
            </p:nvSpPr>
            <p:spPr bwMode="auto">
              <a:xfrm>
                <a:off x="1597060" y="1773432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baseline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baseline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i="1" baseline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7060" y="1773432"/>
                <a:ext cx="431800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57"/>
              <p:cNvSpPr txBox="1">
                <a:spLocks noChangeArrowheads="1"/>
              </p:cNvSpPr>
              <p:nvPr/>
            </p:nvSpPr>
            <p:spPr bwMode="auto">
              <a:xfrm>
                <a:off x="3895761" y="1614221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baseline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baseline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800" i="1" baseline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5761" y="1614221"/>
                <a:ext cx="43180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57"/>
              <p:cNvSpPr txBox="1">
                <a:spLocks noChangeArrowheads="1"/>
              </p:cNvSpPr>
              <p:nvPr/>
            </p:nvSpPr>
            <p:spPr bwMode="auto">
              <a:xfrm>
                <a:off x="6316770" y="1596953"/>
                <a:ext cx="431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baseline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baseline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baseline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2800" i="1" baseline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6770" y="1596953"/>
                <a:ext cx="43180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3.7037E-7 L 0.04289 -0.05671 C 0.05261 -0.06898 0.05764 -0.08657 0.05764 -0.10532 C 0.05764 -0.12639 0.05261 -0.14329 0.04289 -0.15532 L -0.00034 -0.2125 " pathEditMode="relative" rAng="16200000" ptsTypes="FffFF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4774 -0.11366 C 0.05868 -0.1375 0.06406 -0.17315 0.06406 -0.21018 C 0.06406 -0.25254 0.05868 -0.28634 0.04774 -0.31018 L -0.00017 -0.42384 " pathEditMode="relative" rAng="16200000" ptsTypes="FffFF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21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3004 -0.05717 C 0.03681 -0.06944 0.04028 -0.0875 0.04028 -0.10625 C 0.04028 -0.12778 0.03681 -0.1449 0.03004 -0.15694 L -1.38889E-6 -0.21481 " pathEditMode="relative" rAng="16200000" ptsTypes="FffFF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0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0.02986 -0.11297 C 0.03663 -0.13658 0.04011 -0.17199 0.04011 -0.2088 C 0.04011 -0.25093 0.03663 -0.28449 0.02986 -0.30811 L -0.00017 -0.42107 " pathEditMode="relative" rAng="16200000" ptsTypes="FffFF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10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02986 -0.05856 C 0.03663 -0.07083 0.04011 -0.08912 0.04011 -0.10833 C 0.04011 -0.13009 0.03663 -0.14745 0.02986 -0.15972 L -0.00017 -0.21828 " pathEditMode="relative" rAng="16200000" ptsTypes="FffFF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09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4 L 0.02987 -0.11505 C 0.03664 -0.13936 0.04011 -0.17547 0.04011 -0.21297 C 0.04011 -0.25579 0.03664 -0.29005 0.02987 -0.31436 L -0.00017 -0.4294 " pathEditMode="relative" rAng="16200000" ptsTypes="FffFF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2.77778E-7 0.20972 " pathEditMode="relative" rAng="0" ptsTypes="AA">
                                      <p:cBhvr>
                                        <p:cTn id="7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8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C 2.22222E-6 0.02639 -0.02257 0.04861 -0.05 0.04861 C -0.07778 0.04861 -0.1 0.02639 -0.1 -1.85185E-6 C -0.1 -0.02708 -0.07778 -0.04861 -0.05 -0.04861 C -0.02257 -0.04861 2.22222E-6 -0.02708 2.22222E-6 -1.85185E-6 Z " pathEditMode="relative" rAng="5400000" ptsTypes="fffff">
                                      <p:cBhvr>
                                        <p:cTn id="7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C -4.16667E-6 0.0301 -0.02326 0.05556 -0.05156 0.05556 C -0.08003 0.05556 -0.10312 0.0301 -0.10312 -4.44444E-6 C -0.10312 -0.03148 -0.08003 -0.05555 -0.05156 -0.05555 C -0.02326 -0.05555 -4.16667E-6 -0.03148 -4.16667E-6 -4.44444E-6 Z " pathEditMode="relative" rAng="5400000" ptsTypes="fffff">
                                      <p:cBhvr>
                                        <p:cTn id="7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20972 L 0.00104 0.42084 " pathEditMode="relative" rAng="0" ptsTypes="AA">
                                      <p:cBhvr>
                                        <p:cTn id="7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5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C 0.00104 0.02893 -0.02153 0.05278 -0.04896 0.05278 C -0.07691 0.05278 -0.09896 0.02893 -0.09896 2.22222E-6 C -0.09896 -0.02917 -0.07691 -0.05278 -0.04896 -0.05278 C -0.02153 -0.05278 0.00104 -0.02917 0.00104 2.22222E-6 Z " pathEditMode="relative" rAng="5400000" ptsTypes="fffff">
                                      <p:cBhvr>
                                        <p:cTn id="8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C -4.16667E-6 0.03125 -0.02291 0.05695 -0.05104 0.05695 C -0.07951 0.05695 -0.10208 0.03125 -0.10208 -1.11111E-6 C -0.10208 -0.03171 -0.07951 -0.05694 -0.05104 -0.05694 C -0.02291 -0.05694 -4.16667E-6 -0.03171 -4.16667E-6 -1.11111E-6 Z " pathEditMode="relative" rAng="5400000" ptsTypes="fffff">
                                      <p:cBhvr>
                                        <p:cTn id="83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42084 L -0.02934 0.3088 C -0.03628 0.28496 -0.03993 0.24954 -0.03993 0.21273 C -0.03993 0.1706 -0.03628 0.13704 -0.02934 0.11343 L 0.0007 0.00047 " pathEditMode="relative" rAng="16200000" ptsTypes="FffFF">
                                      <p:cBhvr>
                                        <p:cTn id="87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-210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00208 0.21528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76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C -4.16667E-6 -0.03148 0.02223 -0.05764 0.04896 -0.05764 C 0.07639 -0.05764 0.09792 -0.03148 0.09792 2.22222E-6 C 0.09792 0.03194 0.07639 0.05764 0.04896 0.05764 C 0.02223 0.05764 -4.16667E-6 0.03194 -4.16667E-6 2.22222E-6 Z " pathEditMode="relative" rAng="16200000" ptsTypes="fffff">
                                      <p:cBhvr>
                                        <p:cTn id="9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00104 0.2125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2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1528 C 0.00208 0.24606 -0.02135 0.27153 -0.05 0.27153 C -0.07882 0.27153 -0.10208 0.24606 -0.10208 0.21528 C -0.10208 0.18403 -0.07882 0.15903 -0.05 0.15903 C -0.02135 0.15903 0.00208 0.18403 0.00208 0.21528 Z " pathEditMode="relative" rAng="5400000" ptsTypes="fffff">
                                      <p:cBhvr>
                                        <p:cTn id="97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C -4.16667E-6 0.02894 -0.02343 0.05278 -0.05208 0.05278 C -0.0809 0.05278 -0.10416 0.02894 -0.10416 -4.44444E-6 C -0.10416 -0.02939 -0.0809 -0.05277 -0.05208 -0.05277 C -0.02343 -0.05277 -4.16667E-6 -0.02939 -4.16667E-6 -4.44444E-6 Z " pathEditMode="relative" rAng="5400000" ptsTypes="fffff">
                                      <p:cBhvr>
                                        <p:cTn id="9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20972 L -0.00104 0.41945 " pathEditMode="relative" rAng="0" ptsTypes="AA">
                                      <p:cBhvr>
                                        <p:cTn id="11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8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21528 L 0.00104 0.42083 " pathEditMode="relative" rAng="0" ptsTypes="AA">
                                      <p:cBhvr>
                                        <p:cTn id="11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14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42083 L 0.03107 0.30926 C 0.03785 0.28588 0.04132 0.2507 0.04132 0.21435 C 0.04132 0.17269 0.03785 0.13935 0.03107 0.11597 L 0.00104 0.00417 " pathEditMode="relative" rAng="16200000" ptsTypes="FffFF">
                                      <p:cBhvr>
                                        <p:cTn id="123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083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7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42083 L 0.03108 0.30903 C 0.03785 0.28541 0.04132 0.25023 0.04132 0.21342 C 0.04132 0.17153 0.03785 0.13796 0.03108 0.11435 L 0.00122 0.00185 " pathEditMode="relative" rAng="16200000" ptsTypes="FffFF">
                                      <p:cBhvr>
                                        <p:cTn id="12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20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25 L 0.00052 0.21042 " pathEditMode="relative" rAng="0" ptsTypes="AA">
                                      <p:cBhvr>
                                        <p:cTn id="12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185 L -0.00173 0.42037 " pathEditMode="relative" rAng="0" ptsTypes="AA">
                                      <p:cBhvr>
                                        <p:cTn id="141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111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62 L 0.00208 0.41921 " pathEditMode="relative" rAng="0" ptsTypes="AA">
                                      <p:cBhvr>
                                        <p:cTn id="14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042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21042 L -0.00052 0.41875 " pathEditMode="relative" rAng="0" ptsTypes="AA">
                                      <p:cBhvr>
                                        <p:cTn id="14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"/>
                            </p:stCondLst>
                            <p:childTnLst>
                              <p:par>
                                <p:cTn id="147" presetID="10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1875 L -0.14306 0.47524 C -0.1731 0.48774 -0.21771 0.49399 -0.26441 0.49399 C -0.31754 0.49399 -0.36007 0.48774 -0.39011 0.47524 L -0.53282 0.41875 " pathEditMode="relative" rAng="10800000" ptsTypes="FffFF">
                                      <p:cBhvr>
                                        <p:cTn id="15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15" y="377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7" presetClass="pat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42083 L -0.06944 0.46088 C -0.0842 0.46991 -0.10625 0.47477 -0.12917 0.47477 C -0.15538 0.47477 -0.17604 0.46991 -0.1908 0.46088 L -0.26094 0.42083 " pathEditMode="relative" rAng="0" ptsTypes="FffFF">
                                      <p:cBhvr>
                                        <p:cTn id="16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47" grpId="4" animBg="1"/>
      <p:bldP spid="47" grpId="5" animBg="1"/>
      <p:bldP spid="47" grpId="6" animBg="1"/>
      <p:bldP spid="47" grpId="7" animBg="1"/>
      <p:bldP spid="47" grpId="8" animBg="1"/>
      <p:bldP spid="47" grpId="9" animBg="1"/>
      <p:bldP spid="47" grpId="10" animBg="1"/>
      <p:bldP spid="48" grpId="0" animBg="1"/>
      <p:bldP spid="48" grpId="1" animBg="1"/>
      <p:bldP spid="48" grpId="2" animBg="1"/>
      <p:bldP spid="48" grpId="3" animBg="1"/>
      <p:bldP spid="48" grpId="5" animBg="1"/>
      <p:bldP spid="48" grpId="6" animBg="1"/>
      <p:bldP spid="48" grpId="7" animBg="1"/>
      <p:bldP spid="48" grpId="8" animBg="1"/>
      <p:bldP spid="48" grpId="9" animBg="1"/>
      <p:bldP spid="48" grpId="10" animBg="1"/>
      <p:bldP spid="48" grpId="11" animBg="1"/>
      <p:bldP spid="48" grpId="12" animBg="1"/>
      <p:bldP spid="48" grpId="13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 flipH="1">
            <a:off x="3545681" y="2619034"/>
            <a:ext cx="647700" cy="1008063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2680494" y="2582522"/>
            <a:ext cx="612775" cy="1008062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426494" y="2260259"/>
            <a:ext cx="325437" cy="322263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118769" y="2295184"/>
            <a:ext cx="325437" cy="3222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256756" y="3590584"/>
            <a:ext cx="325438" cy="323850"/>
          </a:xfrm>
          <a:prstGeom prst="ellipse">
            <a:avLst/>
          </a:prstGeom>
          <a:solidFill>
            <a:srgbClr val="33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 flipV="1">
            <a:off x="2788444" y="2403134"/>
            <a:ext cx="1260475" cy="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 flipV="1">
            <a:off x="1187450" y="2582522"/>
            <a:ext cx="0" cy="107950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006475" y="2223747"/>
            <a:ext cx="325438" cy="322262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1006475" y="3700122"/>
            <a:ext cx="325438" cy="323850"/>
          </a:xfrm>
          <a:prstGeom prst="ellipse">
            <a:avLst/>
          </a:prstGeom>
          <a:solidFill>
            <a:srgbClr val="33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H="1">
            <a:off x="6137016" y="4130332"/>
            <a:ext cx="1009650" cy="158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 flipV="1">
            <a:off x="5490904" y="3050832"/>
            <a:ext cx="396875" cy="93503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5236904" y="2726982"/>
            <a:ext cx="325437" cy="322263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6425941" y="1863382"/>
            <a:ext cx="325438" cy="32226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5814754" y="3985870"/>
            <a:ext cx="325437" cy="323850"/>
          </a:xfrm>
          <a:prstGeom prst="ellipse">
            <a:avLst/>
          </a:prstGeom>
          <a:solidFill>
            <a:srgbClr val="33CC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5562341" y="2114207"/>
            <a:ext cx="865188" cy="649288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7613391" y="2763495"/>
            <a:ext cx="325438" cy="3222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6751379" y="2114207"/>
            <a:ext cx="898525" cy="685800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7183179" y="3950945"/>
            <a:ext cx="325437" cy="3222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flipH="1">
            <a:off x="7399079" y="3085757"/>
            <a:ext cx="323850" cy="900113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Oval 36"/>
          <p:cNvSpPr>
            <a:spLocks noChangeArrowheads="1"/>
          </p:cNvSpPr>
          <p:nvPr/>
        </p:nvSpPr>
        <p:spPr bwMode="auto">
          <a:xfrm>
            <a:off x="3670300" y="4492284"/>
            <a:ext cx="325438" cy="32226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1331913" y="3950947"/>
            <a:ext cx="2338387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3472656" y="3914434"/>
            <a:ext cx="342107" cy="5778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3995738" y="4203359"/>
            <a:ext cx="1819016" cy="395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Arc 40"/>
          <p:cNvSpPr>
            <a:spLocks/>
          </p:cNvSpPr>
          <p:nvPr/>
        </p:nvSpPr>
        <p:spPr bwMode="auto">
          <a:xfrm rot="1125854">
            <a:off x="3419475" y="4778034"/>
            <a:ext cx="360363" cy="5508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rc 42"/>
          <p:cNvSpPr>
            <a:spLocks/>
          </p:cNvSpPr>
          <p:nvPr/>
        </p:nvSpPr>
        <p:spPr bwMode="auto">
          <a:xfrm rot="19810163">
            <a:off x="3924300" y="4778034"/>
            <a:ext cx="360363" cy="5508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rc 43"/>
          <p:cNvSpPr>
            <a:spLocks/>
          </p:cNvSpPr>
          <p:nvPr/>
        </p:nvSpPr>
        <p:spPr bwMode="auto">
          <a:xfrm rot="5400000">
            <a:off x="527050" y="2126909"/>
            <a:ext cx="360363" cy="5508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rc 44"/>
          <p:cNvSpPr>
            <a:spLocks/>
          </p:cNvSpPr>
          <p:nvPr/>
        </p:nvSpPr>
        <p:spPr bwMode="auto">
          <a:xfrm rot="5400000">
            <a:off x="1948657" y="2163421"/>
            <a:ext cx="360362" cy="5508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rc 45"/>
          <p:cNvSpPr>
            <a:spLocks/>
          </p:cNvSpPr>
          <p:nvPr/>
        </p:nvSpPr>
        <p:spPr bwMode="auto">
          <a:xfrm rot="5400000">
            <a:off x="4757479" y="2595220"/>
            <a:ext cx="360362" cy="55086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rc 46"/>
          <p:cNvSpPr>
            <a:spLocks/>
          </p:cNvSpPr>
          <p:nvPr/>
        </p:nvSpPr>
        <p:spPr bwMode="auto">
          <a:xfrm rot="20377751">
            <a:off x="5527416" y="2977807"/>
            <a:ext cx="109538" cy="1106488"/>
          </a:xfrm>
          <a:custGeom>
            <a:avLst/>
            <a:gdLst>
              <a:gd name="G0" fmla="+- 21600 0 0"/>
              <a:gd name="G1" fmla="+- 13554 0 0"/>
              <a:gd name="G2" fmla="+- 21600 0 0"/>
              <a:gd name="T0" fmla="*/ 17996 w 21600"/>
              <a:gd name="T1" fmla="*/ 34851 h 34851"/>
              <a:gd name="T2" fmla="*/ 4782 w 21600"/>
              <a:gd name="T3" fmla="*/ 0 h 34851"/>
              <a:gd name="T4" fmla="*/ 21600 w 21600"/>
              <a:gd name="T5" fmla="*/ 13554 h 34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851" fill="none" extrusionOk="0">
                <a:moveTo>
                  <a:pt x="17995" y="34851"/>
                </a:moveTo>
                <a:cubicBezTo>
                  <a:pt x="7605" y="33092"/>
                  <a:pt x="0" y="24092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</a:path>
              <a:path w="21600" h="34851" stroke="0" extrusionOk="0">
                <a:moveTo>
                  <a:pt x="17995" y="34851"/>
                </a:moveTo>
                <a:cubicBezTo>
                  <a:pt x="7605" y="33092"/>
                  <a:pt x="0" y="24092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  <a:lnTo>
                  <a:pt x="21600" y="135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4" name="Arc 47"/>
          <p:cNvSpPr>
            <a:spLocks/>
          </p:cNvSpPr>
          <p:nvPr/>
        </p:nvSpPr>
        <p:spPr bwMode="auto">
          <a:xfrm>
            <a:off x="971550" y="2511084"/>
            <a:ext cx="107950" cy="1223963"/>
          </a:xfrm>
          <a:custGeom>
            <a:avLst/>
            <a:gdLst>
              <a:gd name="G0" fmla="+- 21600 0 0"/>
              <a:gd name="G1" fmla="+- 13554 0 0"/>
              <a:gd name="G2" fmla="+- 21600 0 0"/>
              <a:gd name="T0" fmla="*/ 9855 w 21600"/>
              <a:gd name="T1" fmla="*/ 31682 h 31682"/>
              <a:gd name="T2" fmla="*/ 4782 w 21600"/>
              <a:gd name="T3" fmla="*/ 0 h 31682"/>
              <a:gd name="T4" fmla="*/ 21600 w 21600"/>
              <a:gd name="T5" fmla="*/ 13554 h 3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682" fill="none" extrusionOk="0">
                <a:moveTo>
                  <a:pt x="9855" y="31681"/>
                </a:moveTo>
                <a:cubicBezTo>
                  <a:pt x="3709" y="27700"/>
                  <a:pt x="0" y="20876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</a:path>
              <a:path w="21600" h="31682" stroke="0" extrusionOk="0">
                <a:moveTo>
                  <a:pt x="9855" y="31681"/>
                </a:moveTo>
                <a:cubicBezTo>
                  <a:pt x="3709" y="27700"/>
                  <a:pt x="0" y="20876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  <a:lnTo>
                  <a:pt x="21600" y="135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5" name="Arc 48"/>
          <p:cNvSpPr>
            <a:spLocks/>
          </p:cNvSpPr>
          <p:nvPr/>
        </p:nvSpPr>
        <p:spPr bwMode="auto">
          <a:xfrm rot="19939016">
            <a:off x="2824956" y="2511084"/>
            <a:ext cx="107950" cy="1346200"/>
          </a:xfrm>
          <a:custGeom>
            <a:avLst/>
            <a:gdLst>
              <a:gd name="G0" fmla="+- 21600 0 0"/>
              <a:gd name="G1" fmla="+- 13554 0 0"/>
              <a:gd name="G2" fmla="+- 21600 0 0"/>
              <a:gd name="T0" fmla="*/ 18171 w 21600"/>
              <a:gd name="T1" fmla="*/ 34880 h 34880"/>
              <a:gd name="T2" fmla="*/ 4782 w 21600"/>
              <a:gd name="T3" fmla="*/ 0 h 34880"/>
              <a:gd name="T4" fmla="*/ 21600 w 21600"/>
              <a:gd name="T5" fmla="*/ 13554 h 34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4880" fill="none" extrusionOk="0">
                <a:moveTo>
                  <a:pt x="18170" y="34880"/>
                </a:moveTo>
                <a:cubicBezTo>
                  <a:pt x="7699" y="33196"/>
                  <a:pt x="0" y="24159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</a:path>
              <a:path w="21600" h="34880" stroke="0" extrusionOk="0">
                <a:moveTo>
                  <a:pt x="18170" y="34880"/>
                </a:moveTo>
                <a:cubicBezTo>
                  <a:pt x="7699" y="33196"/>
                  <a:pt x="0" y="24159"/>
                  <a:pt x="0" y="13554"/>
                </a:cubicBezTo>
                <a:cubicBezTo>
                  <a:pt x="-1" y="8622"/>
                  <a:pt x="1687" y="3839"/>
                  <a:pt x="4781" y="-1"/>
                </a:cubicBezTo>
                <a:lnTo>
                  <a:pt x="21600" y="135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6" name="Arc 49"/>
          <p:cNvSpPr>
            <a:spLocks/>
          </p:cNvSpPr>
          <p:nvPr/>
        </p:nvSpPr>
        <p:spPr bwMode="auto">
          <a:xfrm rot="16200000">
            <a:off x="3430798" y="1544879"/>
            <a:ext cx="83716" cy="1441450"/>
          </a:xfrm>
          <a:custGeom>
            <a:avLst/>
            <a:gdLst>
              <a:gd name="G0" fmla="+- 0 0 0"/>
              <a:gd name="G1" fmla="+- 21584 0 0"/>
              <a:gd name="G2" fmla="+- 21600 0 0"/>
              <a:gd name="T0" fmla="*/ 829 w 21600"/>
              <a:gd name="T1" fmla="*/ 0 h 42726"/>
              <a:gd name="T2" fmla="*/ 4425 w 21600"/>
              <a:gd name="T3" fmla="*/ 42726 h 42726"/>
              <a:gd name="T4" fmla="*/ 0 w 21600"/>
              <a:gd name="T5" fmla="*/ 21584 h 4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726" fill="none" extrusionOk="0">
                <a:moveTo>
                  <a:pt x="829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31807"/>
                  <a:pt x="14432" y="40631"/>
                  <a:pt x="4424" y="42725"/>
                </a:cubicBezTo>
              </a:path>
              <a:path w="21600" h="42726" stroke="0" extrusionOk="0">
                <a:moveTo>
                  <a:pt x="829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31807"/>
                  <a:pt x="14432" y="40631"/>
                  <a:pt x="4424" y="42725"/>
                </a:cubicBezTo>
                <a:lnTo>
                  <a:pt x="0" y="2158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7" name="Arc 50"/>
          <p:cNvSpPr>
            <a:spLocks/>
          </p:cNvSpPr>
          <p:nvPr/>
        </p:nvSpPr>
        <p:spPr bwMode="auto">
          <a:xfrm rot="13894126">
            <a:off x="5879227" y="1700346"/>
            <a:ext cx="107626" cy="1214229"/>
          </a:xfrm>
          <a:custGeom>
            <a:avLst/>
            <a:gdLst>
              <a:gd name="G0" fmla="+- 0 0 0"/>
              <a:gd name="G1" fmla="+- 21584 0 0"/>
              <a:gd name="G2" fmla="+- 21600 0 0"/>
              <a:gd name="T0" fmla="*/ 829 w 21600"/>
              <a:gd name="T1" fmla="*/ 0 h 39949"/>
              <a:gd name="T2" fmla="*/ 11371 w 21600"/>
              <a:gd name="T3" fmla="*/ 39949 h 39949"/>
              <a:gd name="T4" fmla="*/ 0 w 21600"/>
              <a:gd name="T5" fmla="*/ 21584 h 39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949" fill="none" extrusionOk="0">
                <a:moveTo>
                  <a:pt x="829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9063"/>
                  <a:pt x="17730" y="36011"/>
                  <a:pt x="11370" y="39948"/>
                </a:cubicBezTo>
              </a:path>
              <a:path w="21600" h="39949" stroke="0" extrusionOk="0">
                <a:moveTo>
                  <a:pt x="829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9063"/>
                  <a:pt x="17730" y="36011"/>
                  <a:pt x="11370" y="39948"/>
                </a:cubicBezTo>
                <a:lnTo>
                  <a:pt x="0" y="2158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38" name="Line 51"/>
          <p:cNvSpPr>
            <a:spLocks noChangeShapeType="1"/>
          </p:cNvSpPr>
          <p:nvPr/>
        </p:nvSpPr>
        <p:spPr bwMode="auto">
          <a:xfrm flipH="1" flipV="1">
            <a:off x="5562341" y="2977807"/>
            <a:ext cx="1620838" cy="10445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H="1" flipV="1">
            <a:off x="5562341" y="2869857"/>
            <a:ext cx="2052638" cy="730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49973" y="1222332"/>
            <a:ext cx="812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lengths </a:t>
            </a:r>
            <a:r>
              <a:rPr lang="en-US" sz="2400" dirty="0" smtClean="0"/>
              <a:t>of cycles </a:t>
            </a:r>
            <a:r>
              <a:rPr lang="en-US" sz="2400" dirty="0"/>
              <a:t>are consecutive </a:t>
            </a:r>
            <a:r>
              <a:rPr lang="en-US" sz="2400" dirty="0" smtClean="0"/>
              <a:t>prime numbers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449973" y="180256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3 Letters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8877" y="5587534"/>
            <a:ext cx="7655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shortest </a:t>
            </a:r>
            <a:r>
              <a:rPr lang="en-US" sz="2400" dirty="0"/>
              <a:t>carefully </a:t>
            </a:r>
            <a:r>
              <a:rPr lang="en-US" sz="2400" dirty="0" smtClean="0"/>
              <a:t>synchronizing word has </a:t>
            </a:r>
            <a:r>
              <a:rPr lang="en-US" sz="2400" dirty="0" err="1" smtClean="0"/>
              <a:t>nonpolynomial</a:t>
            </a:r>
            <a:r>
              <a:rPr lang="en-US" sz="2400" dirty="0" smtClean="0"/>
              <a:t> length.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980082" y="3398858"/>
            <a:ext cx="4191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9973" y="180256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2 Letters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431801" y="2594474"/>
            <a:ext cx="323850" cy="288925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4175126" y="4755062"/>
            <a:ext cx="323850" cy="32385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</a:endParaRP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>
            <a:off x="684213" y="2883399"/>
            <a:ext cx="64770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rc 29"/>
          <p:cNvSpPr>
            <a:spLocks/>
          </p:cNvSpPr>
          <p:nvPr/>
        </p:nvSpPr>
        <p:spPr bwMode="auto">
          <a:xfrm rot="1371996">
            <a:off x="3995738" y="5043987"/>
            <a:ext cx="287338" cy="5032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431801" y="3710487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0" name="Oval 38"/>
          <p:cNvSpPr>
            <a:spLocks noChangeArrowheads="1"/>
          </p:cNvSpPr>
          <p:nvPr/>
        </p:nvSpPr>
        <p:spPr bwMode="auto">
          <a:xfrm>
            <a:off x="1258888" y="2594474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1" name="Oval 39"/>
          <p:cNvSpPr>
            <a:spLocks noChangeArrowheads="1"/>
          </p:cNvSpPr>
          <p:nvPr/>
        </p:nvSpPr>
        <p:spPr bwMode="auto">
          <a:xfrm>
            <a:off x="1258888" y="3710487"/>
            <a:ext cx="323850" cy="288925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2" name="Oval 41"/>
          <p:cNvSpPr>
            <a:spLocks noChangeArrowheads="1"/>
          </p:cNvSpPr>
          <p:nvPr/>
        </p:nvSpPr>
        <p:spPr bwMode="auto">
          <a:xfrm>
            <a:off x="2180947" y="2586266"/>
            <a:ext cx="323850" cy="288925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2180947" y="3702279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2973110" y="2586266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5" name="Oval 44"/>
          <p:cNvSpPr>
            <a:spLocks noChangeArrowheads="1"/>
          </p:cNvSpPr>
          <p:nvPr/>
        </p:nvSpPr>
        <p:spPr bwMode="auto">
          <a:xfrm>
            <a:off x="2973110" y="3702279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6" name="Oval 45"/>
          <p:cNvSpPr>
            <a:spLocks noChangeArrowheads="1"/>
          </p:cNvSpPr>
          <p:nvPr/>
        </p:nvSpPr>
        <p:spPr bwMode="auto">
          <a:xfrm>
            <a:off x="3801785" y="2586266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7" name="Oval 46"/>
          <p:cNvSpPr>
            <a:spLocks noChangeArrowheads="1"/>
          </p:cNvSpPr>
          <p:nvPr/>
        </p:nvSpPr>
        <p:spPr bwMode="auto">
          <a:xfrm>
            <a:off x="3801785" y="3702279"/>
            <a:ext cx="323850" cy="288925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8" name="Oval 63"/>
          <p:cNvSpPr>
            <a:spLocks noChangeArrowheads="1"/>
          </p:cNvSpPr>
          <p:nvPr/>
        </p:nvSpPr>
        <p:spPr bwMode="auto">
          <a:xfrm>
            <a:off x="4770667" y="2568804"/>
            <a:ext cx="323850" cy="288925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4770667" y="3684817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0" name="Oval 65"/>
          <p:cNvSpPr>
            <a:spLocks noChangeArrowheads="1"/>
          </p:cNvSpPr>
          <p:nvPr/>
        </p:nvSpPr>
        <p:spPr bwMode="auto">
          <a:xfrm>
            <a:off x="5526317" y="2568804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1" name="Oval 66"/>
          <p:cNvSpPr>
            <a:spLocks noChangeArrowheads="1"/>
          </p:cNvSpPr>
          <p:nvPr/>
        </p:nvSpPr>
        <p:spPr bwMode="auto">
          <a:xfrm>
            <a:off x="5526317" y="3684817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2" name="Oval 67"/>
          <p:cNvSpPr>
            <a:spLocks noChangeArrowheads="1"/>
          </p:cNvSpPr>
          <p:nvPr/>
        </p:nvSpPr>
        <p:spPr bwMode="auto">
          <a:xfrm>
            <a:off x="6320067" y="2568804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3" name="Oval 68"/>
          <p:cNvSpPr>
            <a:spLocks noChangeArrowheads="1"/>
          </p:cNvSpPr>
          <p:nvPr/>
        </p:nvSpPr>
        <p:spPr bwMode="auto">
          <a:xfrm>
            <a:off x="6320067" y="3684817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4" name="Oval 69"/>
          <p:cNvSpPr>
            <a:spLocks noChangeArrowheads="1"/>
          </p:cNvSpPr>
          <p:nvPr/>
        </p:nvSpPr>
        <p:spPr bwMode="auto">
          <a:xfrm>
            <a:off x="7074130" y="2568804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5" name="Oval 70"/>
          <p:cNvSpPr>
            <a:spLocks noChangeArrowheads="1"/>
          </p:cNvSpPr>
          <p:nvPr/>
        </p:nvSpPr>
        <p:spPr bwMode="auto">
          <a:xfrm>
            <a:off x="7074130" y="3684817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6" name="Oval 71"/>
          <p:cNvSpPr>
            <a:spLocks noChangeArrowheads="1"/>
          </p:cNvSpPr>
          <p:nvPr/>
        </p:nvSpPr>
        <p:spPr bwMode="auto">
          <a:xfrm>
            <a:off x="7904392" y="2568804"/>
            <a:ext cx="323850" cy="2889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7" name="Oval 72"/>
          <p:cNvSpPr>
            <a:spLocks noChangeArrowheads="1"/>
          </p:cNvSpPr>
          <p:nvPr/>
        </p:nvSpPr>
        <p:spPr bwMode="auto">
          <a:xfrm>
            <a:off x="7904392" y="3684817"/>
            <a:ext cx="323850" cy="288925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</a:endParaRPr>
          </a:p>
        </p:txBody>
      </p:sp>
      <p:sp>
        <p:nvSpPr>
          <p:cNvPr id="28" name="Line 73"/>
          <p:cNvSpPr>
            <a:spLocks noChangeShapeType="1"/>
          </p:cNvSpPr>
          <p:nvPr/>
        </p:nvSpPr>
        <p:spPr bwMode="auto">
          <a:xfrm flipH="1">
            <a:off x="684213" y="2883399"/>
            <a:ext cx="611188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74"/>
          <p:cNvSpPr>
            <a:spLocks noChangeShapeType="1"/>
          </p:cNvSpPr>
          <p:nvPr/>
        </p:nvSpPr>
        <p:spPr bwMode="auto">
          <a:xfrm>
            <a:off x="2433360" y="2875191"/>
            <a:ext cx="612775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75"/>
          <p:cNvSpPr>
            <a:spLocks noChangeShapeType="1"/>
          </p:cNvSpPr>
          <p:nvPr/>
        </p:nvSpPr>
        <p:spPr bwMode="auto">
          <a:xfrm>
            <a:off x="3225522" y="2875191"/>
            <a:ext cx="649288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76"/>
          <p:cNvSpPr>
            <a:spLocks noChangeShapeType="1"/>
          </p:cNvSpPr>
          <p:nvPr/>
        </p:nvSpPr>
        <p:spPr bwMode="auto">
          <a:xfrm flipH="1">
            <a:off x="2396847" y="2875191"/>
            <a:ext cx="1476375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77"/>
          <p:cNvSpPr>
            <a:spLocks noChangeShapeType="1"/>
          </p:cNvSpPr>
          <p:nvPr/>
        </p:nvSpPr>
        <p:spPr bwMode="auto">
          <a:xfrm>
            <a:off x="5023080" y="2857729"/>
            <a:ext cx="576262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78"/>
          <p:cNvSpPr>
            <a:spLocks noChangeShapeType="1"/>
          </p:cNvSpPr>
          <p:nvPr/>
        </p:nvSpPr>
        <p:spPr bwMode="auto">
          <a:xfrm>
            <a:off x="5780317" y="2857729"/>
            <a:ext cx="576263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79"/>
          <p:cNvSpPr>
            <a:spLocks noChangeShapeType="1"/>
          </p:cNvSpPr>
          <p:nvPr/>
        </p:nvSpPr>
        <p:spPr bwMode="auto">
          <a:xfrm>
            <a:off x="6572480" y="2857729"/>
            <a:ext cx="576262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80"/>
          <p:cNvSpPr>
            <a:spLocks noChangeShapeType="1"/>
          </p:cNvSpPr>
          <p:nvPr/>
        </p:nvSpPr>
        <p:spPr bwMode="auto">
          <a:xfrm>
            <a:off x="7328130" y="2857729"/>
            <a:ext cx="647700" cy="863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81"/>
          <p:cNvSpPr>
            <a:spLocks noChangeShapeType="1"/>
          </p:cNvSpPr>
          <p:nvPr/>
        </p:nvSpPr>
        <p:spPr bwMode="auto">
          <a:xfrm flipH="1">
            <a:off x="4988155" y="2857729"/>
            <a:ext cx="3024187" cy="827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82"/>
          <p:cNvSpPr>
            <a:spLocks noChangeShapeType="1"/>
          </p:cNvSpPr>
          <p:nvPr/>
        </p:nvSpPr>
        <p:spPr bwMode="auto">
          <a:xfrm>
            <a:off x="1511301" y="3962899"/>
            <a:ext cx="2663825" cy="973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83"/>
          <p:cNvSpPr>
            <a:spLocks noChangeShapeType="1"/>
          </p:cNvSpPr>
          <p:nvPr/>
        </p:nvSpPr>
        <p:spPr bwMode="auto">
          <a:xfrm>
            <a:off x="3981172" y="3999412"/>
            <a:ext cx="374929" cy="7556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84"/>
          <p:cNvSpPr>
            <a:spLocks noChangeShapeType="1"/>
          </p:cNvSpPr>
          <p:nvPr/>
        </p:nvSpPr>
        <p:spPr bwMode="auto">
          <a:xfrm flipH="1">
            <a:off x="4500563" y="3962899"/>
            <a:ext cx="3488314" cy="9731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Arc 85"/>
          <p:cNvSpPr>
            <a:spLocks/>
          </p:cNvSpPr>
          <p:nvPr/>
        </p:nvSpPr>
        <p:spPr bwMode="auto">
          <a:xfrm rot="19485872">
            <a:off x="4464051" y="5043987"/>
            <a:ext cx="287337" cy="5032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Line 86"/>
          <p:cNvSpPr>
            <a:spLocks noChangeShapeType="1"/>
          </p:cNvSpPr>
          <p:nvPr/>
        </p:nvSpPr>
        <p:spPr bwMode="auto">
          <a:xfrm flipH="1" flipV="1">
            <a:off x="576263" y="288339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Line 87"/>
          <p:cNvSpPr>
            <a:spLocks noChangeShapeType="1"/>
          </p:cNvSpPr>
          <p:nvPr/>
        </p:nvSpPr>
        <p:spPr bwMode="auto">
          <a:xfrm flipH="1" flipV="1">
            <a:off x="1439863" y="288339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" name="Line 88"/>
          <p:cNvSpPr>
            <a:spLocks noChangeShapeType="1"/>
          </p:cNvSpPr>
          <p:nvPr/>
        </p:nvSpPr>
        <p:spPr bwMode="auto">
          <a:xfrm flipH="1" flipV="1">
            <a:off x="2325410" y="2875191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89"/>
          <p:cNvSpPr>
            <a:spLocks noChangeShapeType="1"/>
          </p:cNvSpPr>
          <p:nvPr/>
        </p:nvSpPr>
        <p:spPr bwMode="auto">
          <a:xfrm flipH="1" flipV="1">
            <a:off x="3154085" y="2875191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90"/>
          <p:cNvSpPr>
            <a:spLocks noChangeShapeType="1"/>
          </p:cNvSpPr>
          <p:nvPr/>
        </p:nvSpPr>
        <p:spPr bwMode="auto">
          <a:xfrm flipH="1" flipV="1">
            <a:off x="3981172" y="2875191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" name="Line 91"/>
          <p:cNvSpPr>
            <a:spLocks noChangeShapeType="1"/>
          </p:cNvSpPr>
          <p:nvPr/>
        </p:nvSpPr>
        <p:spPr bwMode="auto">
          <a:xfrm flipH="1" flipV="1">
            <a:off x="4915130" y="285772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Line 92"/>
          <p:cNvSpPr>
            <a:spLocks noChangeShapeType="1"/>
          </p:cNvSpPr>
          <p:nvPr/>
        </p:nvSpPr>
        <p:spPr bwMode="auto">
          <a:xfrm flipH="1" flipV="1">
            <a:off x="5672367" y="2894242"/>
            <a:ext cx="0" cy="7905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Line 93"/>
          <p:cNvSpPr>
            <a:spLocks noChangeShapeType="1"/>
          </p:cNvSpPr>
          <p:nvPr/>
        </p:nvSpPr>
        <p:spPr bwMode="auto">
          <a:xfrm flipH="1" flipV="1">
            <a:off x="6499455" y="285772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" name="Line 94"/>
          <p:cNvSpPr>
            <a:spLocks noChangeShapeType="1"/>
          </p:cNvSpPr>
          <p:nvPr/>
        </p:nvSpPr>
        <p:spPr bwMode="auto">
          <a:xfrm flipH="1" flipV="1">
            <a:off x="7255105" y="285772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Line 95"/>
          <p:cNvSpPr>
            <a:spLocks noChangeShapeType="1"/>
          </p:cNvSpPr>
          <p:nvPr/>
        </p:nvSpPr>
        <p:spPr bwMode="auto">
          <a:xfrm flipH="1" flipV="1">
            <a:off x="8083780" y="2857729"/>
            <a:ext cx="0" cy="827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Arc 96"/>
          <p:cNvSpPr>
            <a:spLocks/>
          </p:cNvSpPr>
          <p:nvPr/>
        </p:nvSpPr>
        <p:spPr bwMode="auto">
          <a:xfrm rot="10800000">
            <a:off x="466726" y="2091237"/>
            <a:ext cx="287337" cy="50323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rc 97"/>
          <p:cNvSpPr>
            <a:spLocks/>
          </p:cNvSpPr>
          <p:nvPr/>
        </p:nvSpPr>
        <p:spPr bwMode="auto">
          <a:xfrm rot="8793151">
            <a:off x="1965047" y="2119541"/>
            <a:ext cx="287338" cy="5032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rc 98"/>
          <p:cNvSpPr>
            <a:spLocks/>
          </p:cNvSpPr>
          <p:nvPr/>
        </p:nvSpPr>
        <p:spPr bwMode="auto">
          <a:xfrm rot="9145276">
            <a:off x="4556355" y="2102079"/>
            <a:ext cx="287337" cy="5032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 flipH="1">
            <a:off x="755651" y="2738937"/>
            <a:ext cx="503237" cy="15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100"/>
          <p:cNvSpPr>
            <a:spLocks noChangeShapeType="1"/>
          </p:cNvSpPr>
          <p:nvPr/>
        </p:nvSpPr>
        <p:spPr bwMode="auto">
          <a:xfrm flipH="1">
            <a:off x="2504797" y="2730729"/>
            <a:ext cx="468313" cy="15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Line 101"/>
          <p:cNvSpPr>
            <a:spLocks noChangeShapeType="1"/>
          </p:cNvSpPr>
          <p:nvPr/>
        </p:nvSpPr>
        <p:spPr bwMode="auto">
          <a:xfrm flipH="1">
            <a:off x="5096105" y="2713267"/>
            <a:ext cx="431800" cy="15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Arc 102"/>
          <p:cNvSpPr>
            <a:spLocks/>
          </p:cNvSpPr>
          <p:nvPr/>
        </p:nvSpPr>
        <p:spPr bwMode="auto">
          <a:xfrm rot="5400000">
            <a:off x="2919929" y="1812360"/>
            <a:ext cx="430212" cy="1403350"/>
          </a:xfrm>
          <a:custGeom>
            <a:avLst/>
            <a:gdLst>
              <a:gd name="G0" fmla="+- 21600 0 0"/>
              <a:gd name="G1" fmla="+- 20754 0 0"/>
              <a:gd name="G2" fmla="+- 21600 0 0"/>
              <a:gd name="T0" fmla="*/ 15436 w 21600"/>
              <a:gd name="T1" fmla="*/ 41456 h 41456"/>
              <a:gd name="T2" fmla="*/ 15615 w 21600"/>
              <a:gd name="T3" fmla="*/ 0 h 41456"/>
              <a:gd name="T4" fmla="*/ 21600 w 21600"/>
              <a:gd name="T5" fmla="*/ 20754 h 4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6" fill="none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</a:path>
              <a:path w="21600" h="41456" stroke="0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  <a:lnTo>
                  <a:pt x="21600" y="207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rc 103"/>
          <p:cNvSpPr>
            <a:spLocks/>
          </p:cNvSpPr>
          <p:nvPr/>
        </p:nvSpPr>
        <p:spPr bwMode="auto">
          <a:xfrm rot="5400000">
            <a:off x="5816830" y="1381354"/>
            <a:ext cx="501650" cy="2159000"/>
          </a:xfrm>
          <a:custGeom>
            <a:avLst/>
            <a:gdLst>
              <a:gd name="G0" fmla="+- 21600 0 0"/>
              <a:gd name="G1" fmla="+- 20754 0 0"/>
              <a:gd name="G2" fmla="+- 21600 0 0"/>
              <a:gd name="T0" fmla="*/ 15436 w 21600"/>
              <a:gd name="T1" fmla="*/ 41456 h 41456"/>
              <a:gd name="T2" fmla="*/ 15615 w 21600"/>
              <a:gd name="T3" fmla="*/ 0 h 41456"/>
              <a:gd name="T4" fmla="*/ 21600 w 21600"/>
              <a:gd name="T5" fmla="*/ 20754 h 4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6" fill="none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</a:path>
              <a:path w="21600" h="41456" stroke="0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  <a:lnTo>
                  <a:pt x="21600" y="207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rc 104"/>
          <p:cNvSpPr>
            <a:spLocks/>
          </p:cNvSpPr>
          <p:nvPr/>
        </p:nvSpPr>
        <p:spPr bwMode="auto">
          <a:xfrm rot="5400000">
            <a:off x="5582673" y="1937773"/>
            <a:ext cx="250825" cy="1296988"/>
          </a:xfrm>
          <a:custGeom>
            <a:avLst/>
            <a:gdLst>
              <a:gd name="G0" fmla="+- 21600 0 0"/>
              <a:gd name="G1" fmla="+- 20754 0 0"/>
              <a:gd name="G2" fmla="+- 21600 0 0"/>
              <a:gd name="T0" fmla="*/ 15436 w 21600"/>
              <a:gd name="T1" fmla="*/ 41456 h 41456"/>
              <a:gd name="T2" fmla="*/ 15615 w 21600"/>
              <a:gd name="T3" fmla="*/ 0 h 41456"/>
              <a:gd name="T4" fmla="*/ 21600 w 21600"/>
              <a:gd name="T5" fmla="*/ 20754 h 4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6" fill="none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</a:path>
              <a:path w="21600" h="41456" stroke="0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  <a:lnTo>
                  <a:pt x="21600" y="207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rc 105"/>
          <p:cNvSpPr>
            <a:spLocks/>
          </p:cNvSpPr>
          <p:nvPr/>
        </p:nvSpPr>
        <p:spPr bwMode="auto">
          <a:xfrm rot="5400000">
            <a:off x="5996217" y="768579"/>
            <a:ext cx="971550" cy="3060700"/>
          </a:xfrm>
          <a:custGeom>
            <a:avLst/>
            <a:gdLst>
              <a:gd name="G0" fmla="+- 21600 0 0"/>
              <a:gd name="G1" fmla="+- 20754 0 0"/>
              <a:gd name="G2" fmla="+- 21600 0 0"/>
              <a:gd name="T0" fmla="*/ 15436 w 21600"/>
              <a:gd name="T1" fmla="*/ 41456 h 41456"/>
              <a:gd name="T2" fmla="*/ 15615 w 21600"/>
              <a:gd name="T3" fmla="*/ 0 h 41456"/>
              <a:gd name="T4" fmla="*/ 21600 w 21600"/>
              <a:gd name="T5" fmla="*/ 20754 h 4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6" fill="none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</a:path>
              <a:path w="21600" h="41456" stroke="0" extrusionOk="0">
                <a:moveTo>
                  <a:pt x="15436" y="41455"/>
                </a:moveTo>
                <a:cubicBezTo>
                  <a:pt x="6278" y="38729"/>
                  <a:pt x="0" y="30309"/>
                  <a:pt x="0" y="20754"/>
                </a:cubicBezTo>
                <a:cubicBezTo>
                  <a:pt x="-1" y="11129"/>
                  <a:pt x="6367" y="2666"/>
                  <a:pt x="15614" y="-1"/>
                </a:cubicBezTo>
                <a:lnTo>
                  <a:pt x="21600" y="20754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 type="arrow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5629" y="5595918"/>
            <a:ext cx="7951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shortest </a:t>
            </a:r>
            <a:r>
              <a:rPr lang="en-US" sz="2400" dirty="0"/>
              <a:t>carefully </a:t>
            </a:r>
            <a:r>
              <a:rPr lang="en-US" sz="2400" dirty="0" smtClean="0"/>
              <a:t>synchronizing word has </a:t>
            </a:r>
            <a:r>
              <a:rPr lang="en-US" sz="2400" dirty="0" err="1" smtClean="0"/>
              <a:t>nonpolynomial</a:t>
            </a:r>
            <a:r>
              <a:rPr lang="en-US" sz="2400" dirty="0" smtClean="0"/>
              <a:t> length.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800" y="1222332"/>
            <a:ext cx="8345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lengths of </a:t>
            </a:r>
            <a:r>
              <a:rPr lang="en-US" sz="2400" dirty="0" smtClean="0"/>
              <a:t>blocks </a:t>
            </a:r>
            <a:r>
              <a:rPr lang="en-US" sz="2400" dirty="0" smtClean="0"/>
              <a:t>are </a:t>
            </a:r>
            <a:r>
              <a:rPr lang="en-US" sz="2400" dirty="0"/>
              <a:t>consecutive </a:t>
            </a:r>
            <a:r>
              <a:rPr lang="en-US" sz="2400" dirty="0" smtClean="0"/>
              <a:t>prime numbers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8358188" y="3315199"/>
            <a:ext cx="419100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5170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Computational problems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3875" y="1222891"/>
                <a:ext cx="80105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6600"/>
                    </a:solidFill>
                  </a:rPr>
                  <a:t>Problem: </a:t>
                </a:r>
                <a:r>
                  <a:rPr lang="en-US" sz="2400" dirty="0" smtClean="0"/>
                  <a:t>CARSYN </a:t>
                </a: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Input: </a:t>
                </a:r>
                <a:r>
                  <a:rPr lang="en-US" sz="2400" dirty="0"/>
                  <a:t>A PFA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Question: </a:t>
                </a:r>
                <a:r>
                  <a:rPr lang="en-US" sz="2400" dirty="0" smtClean="0"/>
                  <a:t>Is the automaton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is carefully synchronizing?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" y="1222891"/>
                <a:ext cx="801052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18" t="-4061" r="-76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3875" y="2646313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~ (2010)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problem CARSIN is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PSPACE-complete</a:t>
            </a: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problem CARSIN remain </a:t>
            </a:r>
            <a:r>
              <a:rPr lang="en-US" sz="2400" dirty="0">
                <a:solidFill>
                  <a:srgbClr val="C00000"/>
                </a:solidFill>
              </a:rPr>
              <a:t>PSPACE-complete </a:t>
            </a:r>
            <a:r>
              <a:rPr lang="en-US" sz="2400" dirty="0" smtClean="0"/>
              <a:t>for automata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2-letter</a:t>
            </a:r>
            <a:r>
              <a:rPr lang="en-US" sz="2400" dirty="0"/>
              <a:t> </a:t>
            </a:r>
            <a:r>
              <a:rPr lang="en-US" sz="2400" dirty="0" smtClean="0"/>
              <a:t>alphabet </a:t>
            </a:r>
            <a:endParaRPr lang="ru-RU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6737" y="4549740"/>
                <a:ext cx="7924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~ (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2010) </a:t>
                </a:r>
                <a:r>
                  <a:rPr lang="en-US" sz="2400" dirty="0" smtClean="0"/>
                  <a:t>Let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PFA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be given,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is carefully synchronizing then the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shortest carefully synchronizing word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 can be found using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polynomial space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7" y="4549740"/>
                <a:ext cx="7924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31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5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8900" y="2581275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Thank you!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3205788" y="2881945"/>
            <a:ext cx="431800" cy="431800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4753601" y="4250370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Oval 37"/>
          <p:cNvSpPr>
            <a:spLocks noChangeArrowheads="1"/>
          </p:cNvSpPr>
          <p:nvPr/>
        </p:nvSpPr>
        <p:spPr bwMode="auto">
          <a:xfrm>
            <a:off x="3205788" y="4250370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969501" y="3350258"/>
            <a:ext cx="0" cy="900112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672513" y="3097845"/>
            <a:ext cx="1044575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753601" y="2881945"/>
            <a:ext cx="431800" cy="433388"/>
          </a:xfrm>
          <a:prstGeom prst="ellipse">
            <a:avLst/>
          </a:prstGeom>
          <a:gradFill flip="none" rotWithShape="1">
            <a:gsLst>
              <a:gs pos="28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tint val="40000"/>
                  <a:satMod val="100000"/>
                  <a:lumMod val="78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Arc 15"/>
          <p:cNvSpPr>
            <a:spLocks/>
          </p:cNvSpPr>
          <p:nvPr/>
        </p:nvSpPr>
        <p:spPr bwMode="auto">
          <a:xfrm rot="13608540">
            <a:off x="5086182" y="2369976"/>
            <a:ext cx="463550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745538" y="2594608"/>
            <a:ext cx="50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a,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Arc 19"/>
          <p:cNvSpPr>
            <a:spLocks/>
          </p:cNvSpPr>
          <p:nvPr/>
        </p:nvSpPr>
        <p:spPr bwMode="auto">
          <a:xfrm rot="3015483">
            <a:off x="2781132" y="4642622"/>
            <a:ext cx="463550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024813" y="3494720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069388" y="259460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69388" y="432180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545763" y="2270758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3601" y="2810508"/>
            <a:ext cx="323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latin typeface="Times New Roman" pitchFamily="18" charset="0"/>
              </a:rPr>
              <a:t>1</a:t>
            </a:r>
            <a:endParaRPr lang="ru-RU" sz="3200" baseline="0">
              <a:latin typeface="Times New Roman" pitchFamily="18" charset="0"/>
            </a:endParaRP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4753601" y="4178933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>
                <a:latin typeface="Times New Roman" pitchFamily="18" charset="0"/>
              </a:rPr>
              <a:t>2</a:t>
            </a:r>
            <a:endParaRPr lang="ru-RU" sz="3200" baseline="0">
              <a:latin typeface="Times New Roman" pitchFamily="18" charset="0"/>
            </a:endParaRP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3205788" y="4178933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 dirty="0">
                <a:latin typeface="Times New Roman" pitchFamily="18" charset="0"/>
              </a:rPr>
              <a:t>3</a:t>
            </a:r>
            <a:endParaRPr lang="ru-RU" sz="3200" baseline="0" dirty="0">
              <a:latin typeface="Times New Roman" pitchFamily="18" charset="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205788" y="2810508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0" dirty="0">
                <a:latin typeface="Times New Roman" pitchFamily="18" charset="0"/>
              </a:rPr>
              <a:t>4</a:t>
            </a:r>
            <a:endParaRPr lang="ru-RU" sz="3200" baseline="0" dirty="0">
              <a:latin typeface="Times New Roman" pitchFamily="18" charset="0"/>
            </a:endParaRPr>
          </a:p>
        </p:txBody>
      </p:sp>
      <p:sp>
        <p:nvSpPr>
          <p:cNvPr id="23" name="Arc 42"/>
          <p:cNvSpPr>
            <a:spLocks/>
          </p:cNvSpPr>
          <p:nvPr/>
        </p:nvSpPr>
        <p:spPr bwMode="auto">
          <a:xfrm rot="18736641">
            <a:off x="5121107" y="4642622"/>
            <a:ext cx="463550" cy="6238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V="1">
            <a:off x="3421688" y="3313745"/>
            <a:ext cx="1588" cy="900113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 flipH="1">
            <a:off x="3637588" y="4466270"/>
            <a:ext cx="1079500" cy="0"/>
          </a:xfrm>
          <a:prstGeom prst="line">
            <a:avLst/>
          </a:prstGeom>
          <a:noFill/>
          <a:ln w="38100">
            <a:solidFill>
              <a:schemeClr val="accent4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580688" y="4610733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2377113" y="4574220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b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4932988" y="3421695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baseline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ru-RU" sz="2800" i="1" baseline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041" y="1587767"/>
            <a:ext cx="784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example of a synchronizing DFA with 4 states and 2 letters.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51796" y="5660326"/>
                <a:ext cx="86036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𝒃𝒂𝒂𝒂𝒃𝒂𝒂𝒂𝒃</m:t>
                    </m:r>
                  </m:oMath>
                </a14:m>
                <a:r>
                  <a:rPr lang="en-US" sz="2400" dirty="0" smtClean="0"/>
                  <a:t> is the shortest synchronizing word of length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en-US" sz="2400" dirty="0" smtClean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6" y="5660326"/>
                <a:ext cx="860361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13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1"/>
          <p:cNvSpPr txBox="1">
            <a:spLocks/>
          </p:cNvSpPr>
          <p:nvPr/>
        </p:nvSpPr>
        <p:spPr>
          <a:xfrm>
            <a:off x="467544" y="265981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Synchronizing automata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698 -3.7037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C -0.02101 -0.02801 -0.01962 -0.07754 0.00365 -0.10995 C 0.02865 -0.14305 0.06545 -0.14629 0.08715 -0.11805 C 0.10868 -0.09004 0.10677 -0.04051 0.08299 -0.00787 C 0.0592 0.025 0.02188 0.02824 0.00052 -2.96296E-6 Z " pathEditMode="relative" rAng="13459020" ptsTypes="fffff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9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C 0.02066 -0.02755 0.05711 -0.02361 0.08072 0.00856 C 0.10329 0.04097 0.10434 0.09028 0.08211 0.11828 C 0.05989 0.14583 0.02361 0.14166 0.00034 0.10856 C -0.02257 0.07592 -0.02275 0.02662 -0.00087 -0.00023 Z " pathEditMode="relative" rAng="-2583966" ptsTypes="fffff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5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01962 0.03056 0.01354 0.08056 -0.01302 0.11158 C -0.04045 0.1419 -0.07864 0.14237 -0.09826 0.11112 C -0.11805 0.0801 -0.11128 0.03079 -0.08437 0.00024 C -0.05746 -0.03032 -0.01979 -0.03125 -8.33333E-7 -4.44444E-6 Z " pathEditMode="relative" rAng="2974034" ptsTypes="f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3.7037E-7 L 0.00053 0.1986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677 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122 -0.1983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19931 L -0.17084 0.199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01 -0.00278 L -0.16997 -0.1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7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9722 L 0.16909 -0.198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01 0.19662 L -0.16997 -0.00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8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 -0.19685 L 0.00139 -0.198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8 -0.19954 L 0.16875 -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41 0.00255 L -0.00053 -0.002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25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9954 C -0.02014 -0.22986 -0.01875 -0.27917 0.00625 -0.30856 C 0.03108 -0.34051 0.06736 -0.33981 0.08785 -0.31296 C 0.10851 -0.28241 0.10521 -0.23773 0.08142 -0.20787 C 0.0566 -0.17569 0.02205 -0.17384 0.00052 -0.19954 Z " pathEditMode="relative" rAng="13569359" ptsTypes="fffff">
                                      <p:cBhvr>
                                        <p:cTn id="8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-585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-0.00023 C 0.19028 -0.02732 0.22691 -0.02431 0.25 0.00764 C 0.27222 0.04028 0.27257 0.08958 0.25052 0.11713 C 0.22812 0.14514 0.19149 0.14097 0.16892 0.1088 C 0.14635 0.07662 0.14601 0.02801 0.16823 -0.00023 Z " pathEditMode="relative" rAng="-2583054" ptsTypes="fffff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23 -0.00023 L -0.00052 -0.001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69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9954 L -0.00157 0.001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6875 4.07407E-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00261 -0.1986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19722 L 0.1691 -0.1986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6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71 2.59259E-6 L -0.16875 -0.1972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326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97 -0.19722 L -0.00018 -0.2013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20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79 -0.19953 C 0.14844 -0.22916 0.15139 -0.27939 0.17656 -0.31018 C 0.20156 -0.34213 0.23837 -0.34282 0.25955 -0.31273 C 0.28055 -0.2831 0.27743 -0.23356 0.25278 -0.20277 C 0.22778 -0.17129 0.19045 -0.1699 0.16979 -0.19953 Z " pathEditMode="relative" rAng="13611562" ptsTypes="fffff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7" grpId="0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3" grpId="1"/>
      <p:bldP spid="13" grpId="2"/>
      <p:bldP spid="13" grpId="3"/>
      <p:bldP spid="13" grpId="4"/>
      <p:bldP spid="15" grpId="1"/>
      <p:bldP spid="15" grpId="2"/>
      <p:bldP spid="15" grpId="3"/>
      <p:bldP spid="15" grpId="4"/>
      <p:bldP spid="16" grpId="1"/>
      <p:bldP spid="16" grpId="2"/>
      <p:bldP spid="16" grpId="3"/>
      <p:bldP spid="16" grpId="4"/>
      <p:bldP spid="16" grpId="5"/>
      <p:bldP spid="17" grpId="1"/>
      <p:bldP spid="17" grpId="2"/>
      <p:bldP spid="17" grpId="3"/>
      <p:bldP spid="17" grpId="4"/>
      <p:bldP spid="18" grpId="1"/>
      <p:bldP spid="18" grpId="2"/>
      <p:bldP spid="18" grpId="3"/>
      <p:bldP spid="18" grpId="4"/>
      <p:bldP spid="18" grpId="5"/>
      <p:bldP spid="26" grpId="1"/>
      <p:bldP spid="26" grpId="2"/>
      <p:bldP spid="26" grpId="3"/>
      <p:bldP spid="26" grpId="4"/>
      <p:bldP spid="26" grpId="5"/>
      <p:bldP spid="27" grpId="1"/>
      <p:bldP spid="27" grpId="2"/>
      <p:bldP spid="27" grpId="3"/>
      <p:bldP spid="27" grpId="4"/>
      <p:bldP spid="27" grpId="5"/>
      <p:bldP spid="28" grpId="1"/>
      <p:bldP spid="28" grpId="2"/>
      <p:bldP spid="28" grpId="3"/>
      <p:bldP spid="2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23"/>
          <p:cNvSpPr>
            <a:spLocks noChangeShapeType="1"/>
          </p:cNvSpPr>
          <p:nvPr/>
        </p:nvSpPr>
        <p:spPr bwMode="auto">
          <a:xfrm flipH="1" flipV="1">
            <a:off x="4437621" y="2102055"/>
            <a:ext cx="0" cy="10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 flipV="1">
            <a:off x="2485790" y="2091648"/>
            <a:ext cx="0" cy="10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8" name="Line 24"/>
          <p:cNvSpPr>
            <a:spLocks noChangeShapeType="1"/>
          </p:cNvSpPr>
          <p:nvPr/>
        </p:nvSpPr>
        <p:spPr bwMode="auto">
          <a:xfrm>
            <a:off x="6393571" y="1955293"/>
            <a:ext cx="0" cy="2727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5297116" y="4269902"/>
            <a:ext cx="0" cy="900112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3855666" y="3873027"/>
            <a:ext cx="1079500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Arc 31"/>
          <p:cNvSpPr>
            <a:spLocks/>
          </p:cNvSpPr>
          <p:nvPr/>
        </p:nvSpPr>
        <p:spPr bwMode="auto">
          <a:xfrm rot="13608540">
            <a:off x="5556673" y="3145158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2"/>
              <p:cNvSpPr txBox="1">
                <a:spLocks noChangeArrowheads="1"/>
              </p:cNvSpPr>
              <p:nvPr/>
            </p:nvSpPr>
            <p:spPr bwMode="auto">
              <a:xfrm>
                <a:off x="4021277" y="341136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1277" y="3411362"/>
                <a:ext cx="43801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33"/>
          <p:cNvSpPr>
            <a:spLocks/>
          </p:cNvSpPr>
          <p:nvPr/>
        </p:nvSpPr>
        <p:spPr bwMode="auto">
          <a:xfrm rot="2557485">
            <a:off x="2776166" y="5638327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rc 42"/>
          <p:cNvSpPr>
            <a:spLocks/>
          </p:cNvSpPr>
          <p:nvPr/>
        </p:nvSpPr>
        <p:spPr bwMode="auto">
          <a:xfrm rot="18736641">
            <a:off x="5556673" y="5629595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 flipV="1">
            <a:off x="3460379" y="4233389"/>
            <a:ext cx="1587" cy="900113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 flipH="1" flipV="1">
            <a:off x="3857254" y="5530377"/>
            <a:ext cx="1042987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3136529" y="3550764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grpSp>
        <p:nvGrpSpPr>
          <p:cNvPr id="36" name="Group 48"/>
          <p:cNvGrpSpPr>
            <a:grpSpLocks/>
          </p:cNvGrpSpPr>
          <p:nvPr/>
        </p:nvGrpSpPr>
        <p:grpSpPr bwMode="auto">
          <a:xfrm rot="10800000">
            <a:off x="3312891" y="3739047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52"/>
              <p:cNvSpPr txBox="1">
                <a:spLocks noChangeArrowheads="1"/>
              </p:cNvSpPr>
              <p:nvPr/>
            </p:nvSpPr>
            <p:spPr bwMode="auto">
              <a:xfrm>
                <a:off x="2338947" y="2230802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8947" y="2230802"/>
                <a:ext cx="29368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6250" r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60"/>
          <p:cNvSpPr>
            <a:spLocks noChangeArrowheads="1"/>
          </p:cNvSpPr>
          <p:nvPr/>
        </p:nvSpPr>
        <p:spPr bwMode="auto">
          <a:xfrm rot="5400000">
            <a:off x="4936754" y="3549177"/>
            <a:ext cx="684212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47" name="Oval 65"/>
          <p:cNvSpPr>
            <a:spLocks noChangeArrowheads="1"/>
          </p:cNvSpPr>
          <p:nvPr/>
        </p:nvSpPr>
        <p:spPr bwMode="auto">
          <a:xfrm rot="10800000">
            <a:off x="4936754" y="5170014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52" name="Oval 70"/>
          <p:cNvSpPr>
            <a:spLocks noChangeArrowheads="1"/>
          </p:cNvSpPr>
          <p:nvPr/>
        </p:nvSpPr>
        <p:spPr bwMode="auto">
          <a:xfrm rot="16200000">
            <a:off x="3137322" y="5132709"/>
            <a:ext cx="682625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467544" y="265981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Synchronizing automata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0" name="Group 16"/>
          <p:cNvGrpSpPr>
            <a:grpSpLocks/>
          </p:cNvGrpSpPr>
          <p:nvPr/>
        </p:nvGrpSpPr>
        <p:grpSpPr bwMode="auto">
          <a:xfrm rot="10800000">
            <a:off x="840004" y="1250609"/>
            <a:ext cx="958396" cy="935038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71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2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52"/>
              <p:cNvSpPr txBox="1">
                <a:spLocks noChangeArrowheads="1"/>
              </p:cNvSpPr>
              <p:nvPr/>
            </p:nvSpPr>
            <p:spPr bwMode="auto">
              <a:xfrm>
                <a:off x="4290778" y="2241209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4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0778" y="2241209"/>
                <a:ext cx="2936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250" r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52"/>
              <p:cNvSpPr txBox="1">
                <a:spLocks noChangeArrowheads="1"/>
              </p:cNvSpPr>
              <p:nvPr/>
            </p:nvSpPr>
            <p:spPr bwMode="auto">
              <a:xfrm>
                <a:off x="6246728" y="2200051"/>
                <a:ext cx="2936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6728" y="2200051"/>
                <a:ext cx="293687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45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Блок-схема: альтернативный процесс 81"/>
          <p:cNvSpPr/>
          <p:nvPr/>
        </p:nvSpPr>
        <p:spPr>
          <a:xfrm>
            <a:off x="840003" y="2247539"/>
            <a:ext cx="7408647" cy="516751"/>
          </a:xfrm>
          <a:prstGeom prst="flowChartAlternate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930266" y="2307983"/>
            <a:ext cx="367127" cy="362573"/>
            <a:chOff x="1320516" y="3107575"/>
            <a:chExt cx="367127" cy="362573"/>
          </a:xfrm>
        </p:grpSpPr>
        <p:sp>
          <p:nvSpPr>
            <p:cNvPr id="83" name="10-конечная звезда 82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413198" y="2311199"/>
            <a:ext cx="367127" cy="362573"/>
            <a:chOff x="1320516" y="3107575"/>
            <a:chExt cx="367127" cy="362573"/>
          </a:xfrm>
        </p:grpSpPr>
        <p:sp>
          <p:nvSpPr>
            <p:cNvPr id="87" name="10-конечная звезда 86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Блок-схема: узел 87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1930725" y="2312651"/>
            <a:ext cx="367127" cy="362573"/>
            <a:chOff x="1320516" y="3107575"/>
            <a:chExt cx="367127" cy="362573"/>
          </a:xfrm>
        </p:grpSpPr>
        <p:sp>
          <p:nvSpPr>
            <p:cNvPr id="90" name="10-конечная звезда 89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723046" y="2303126"/>
            <a:ext cx="367127" cy="362573"/>
            <a:chOff x="1320516" y="3107575"/>
            <a:chExt cx="367127" cy="362573"/>
          </a:xfrm>
        </p:grpSpPr>
        <p:sp>
          <p:nvSpPr>
            <p:cNvPr id="93" name="10-конечная звезда 92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Блок-схема: узел 93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3246670" y="2332051"/>
            <a:ext cx="367127" cy="362573"/>
            <a:chOff x="1320516" y="3107575"/>
            <a:chExt cx="367127" cy="362573"/>
          </a:xfrm>
        </p:grpSpPr>
        <p:sp>
          <p:nvSpPr>
            <p:cNvPr id="96" name="10-конечная звезда 95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Блок-схема: узел 96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809002" y="2322409"/>
            <a:ext cx="367127" cy="362573"/>
            <a:chOff x="1320516" y="3107575"/>
            <a:chExt cx="367127" cy="362573"/>
          </a:xfrm>
        </p:grpSpPr>
        <p:sp>
          <p:nvSpPr>
            <p:cNvPr id="99" name="10-конечная звезда 98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731730" y="2312649"/>
            <a:ext cx="367127" cy="362573"/>
            <a:chOff x="1320516" y="3107575"/>
            <a:chExt cx="367127" cy="362573"/>
          </a:xfrm>
        </p:grpSpPr>
        <p:sp>
          <p:nvSpPr>
            <p:cNvPr id="102" name="10-конечная звезда 101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Блок-схема: узел 102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5255354" y="2341574"/>
            <a:ext cx="367127" cy="362573"/>
            <a:chOff x="1320516" y="3107575"/>
            <a:chExt cx="367127" cy="362573"/>
          </a:xfrm>
        </p:grpSpPr>
        <p:sp>
          <p:nvSpPr>
            <p:cNvPr id="105" name="10-конечная звезда 104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Блок-схема: узел 105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817686" y="2331932"/>
            <a:ext cx="367127" cy="362573"/>
            <a:chOff x="1320516" y="3107575"/>
            <a:chExt cx="367127" cy="362573"/>
          </a:xfrm>
        </p:grpSpPr>
        <p:sp>
          <p:nvSpPr>
            <p:cNvPr id="108" name="10-конечная звезда 107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Блок-схема: узел 108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6690359" y="2312649"/>
            <a:ext cx="367127" cy="362573"/>
            <a:chOff x="1320516" y="3107575"/>
            <a:chExt cx="367127" cy="362573"/>
          </a:xfrm>
        </p:grpSpPr>
        <p:sp>
          <p:nvSpPr>
            <p:cNvPr id="111" name="10-конечная звезда 110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Блок-схема: узел 111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243143" y="2322409"/>
            <a:ext cx="367127" cy="362573"/>
            <a:chOff x="1320516" y="3107575"/>
            <a:chExt cx="367127" cy="362573"/>
          </a:xfrm>
        </p:grpSpPr>
        <p:sp>
          <p:nvSpPr>
            <p:cNvPr id="114" name="10-конечная звезда 113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Блок-схема: узел 114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9" name="Group 48"/>
          <p:cNvGrpSpPr>
            <a:grpSpLocks/>
          </p:cNvGrpSpPr>
          <p:nvPr/>
        </p:nvGrpSpPr>
        <p:grpSpPr bwMode="auto">
          <a:xfrm rot="16200000">
            <a:off x="5094385" y="3718559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1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22" name="Group 48"/>
          <p:cNvGrpSpPr>
            <a:grpSpLocks/>
          </p:cNvGrpSpPr>
          <p:nvPr/>
        </p:nvGrpSpPr>
        <p:grpSpPr bwMode="auto">
          <a:xfrm>
            <a:off x="5118157" y="5328002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4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25" name="Group 48"/>
          <p:cNvGrpSpPr>
            <a:grpSpLocks/>
          </p:cNvGrpSpPr>
          <p:nvPr/>
        </p:nvGrpSpPr>
        <p:grpSpPr bwMode="auto">
          <a:xfrm rot="5400000">
            <a:off x="3319126" y="5302091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126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27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32"/>
              <p:cNvSpPr txBox="1">
                <a:spLocks noChangeArrowheads="1"/>
              </p:cNvSpPr>
              <p:nvPr/>
            </p:nvSpPr>
            <p:spPr bwMode="auto">
              <a:xfrm>
                <a:off x="5257069" y="4437041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069" y="4437041"/>
                <a:ext cx="43801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 Box 32"/>
              <p:cNvSpPr txBox="1">
                <a:spLocks noChangeArrowheads="1"/>
              </p:cNvSpPr>
              <p:nvPr/>
            </p:nvSpPr>
            <p:spPr bwMode="auto">
              <a:xfrm>
                <a:off x="3039678" y="4437040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9678" y="4437040"/>
                <a:ext cx="4380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 Box 32"/>
              <p:cNvSpPr txBox="1">
                <a:spLocks noChangeArrowheads="1"/>
              </p:cNvSpPr>
              <p:nvPr/>
            </p:nvSpPr>
            <p:spPr bwMode="auto">
              <a:xfrm>
                <a:off x="4176410" y="542294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6410" y="5422942"/>
                <a:ext cx="4380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 Box 32"/>
              <p:cNvSpPr txBox="1">
                <a:spLocks noChangeArrowheads="1"/>
              </p:cNvSpPr>
              <p:nvPr/>
            </p:nvSpPr>
            <p:spPr bwMode="auto">
              <a:xfrm>
                <a:off x="4314964" y="340070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4964" y="3400702"/>
                <a:ext cx="4380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 Box 32"/>
              <p:cNvSpPr txBox="1">
                <a:spLocks noChangeArrowheads="1"/>
              </p:cNvSpPr>
              <p:nvPr/>
            </p:nvSpPr>
            <p:spPr bwMode="auto">
              <a:xfrm>
                <a:off x="6010042" y="309918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042" y="3099182"/>
                <a:ext cx="4380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32"/>
              <p:cNvSpPr txBox="1">
                <a:spLocks noChangeArrowheads="1"/>
              </p:cNvSpPr>
              <p:nvPr/>
            </p:nvSpPr>
            <p:spPr bwMode="auto">
              <a:xfrm>
                <a:off x="6010042" y="5693374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0042" y="5693374"/>
                <a:ext cx="4380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 Box 32"/>
              <p:cNvSpPr txBox="1">
                <a:spLocks noChangeArrowheads="1"/>
              </p:cNvSpPr>
              <p:nvPr/>
            </p:nvSpPr>
            <p:spPr bwMode="auto">
              <a:xfrm>
                <a:off x="2344364" y="571968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4364" y="5719682"/>
                <a:ext cx="43801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6"/>
          <p:cNvGrpSpPr>
            <a:grpSpLocks/>
          </p:cNvGrpSpPr>
          <p:nvPr/>
        </p:nvGrpSpPr>
        <p:grpSpPr bwMode="auto">
          <a:xfrm rot="10800000">
            <a:off x="3270707" y="3739047"/>
            <a:ext cx="415856" cy="373520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136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37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762670" y="2312651"/>
            <a:ext cx="367127" cy="362573"/>
            <a:chOff x="1320516" y="3107575"/>
            <a:chExt cx="367127" cy="362573"/>
          </a:xfrm>
        </p:grpSpPr>
        <p:sp>
          <p:nvSpPr>
            <p:cNvPr id="139" name="10-конечная звезда 138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Блок-схема: узел 139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367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0974 -0.0013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974 -0.00139 L 0.11615 -0.00856 C 0.12032 -0.01018 0.12622 -0.01088 0.13247 -0.01088 C 0.13959 -0.01088 0.14532 -0.01018 0.14948 -0.00856 L 0.16858 -0.00139 " pathEditMode="relative" rAng="0" ptsTypes="FffFF">
                                      <p:cBhvr>
                                        <p:cTn id="129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48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31" dur="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0.00278 L 0.05261 0.01713 C 0.06372 0.02176 0.08038 0.02477 0.09757 0.02477 C 0.11719 0.02477 0.13299 0.02176 0.1441 0.01713 L 0.19688 -0.00278 " pathEditMode="relative" rAng="0" ptsTypes="FffFF">
                                      <p:cBhvr>
                                        <p:cTn id="133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36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135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58 -0.00139 L 0.29219 -0.00208 " pathEditMode="relative" rAng="0" ptsTypes="AA">
                                      <p:cBhvr>
                                        <p:cTn id="139" dur="2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46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29115 -0.00208 L 0.31459 -0.0199 C 0.31962 -0.02384 0.32743 -0.02592 0.33507 -0.02592 C 0.3441 -0.02592 0.35157 -0.02384 0.35643 -0.0199 L 0.38073 -0.00208 " pathEditMode="relative" rAng="0" ptsTypes="FffFF">
                                      <p:cBhvr>
                                        <p:cTn id="141" dur="1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20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19687 -0.00278 C 0.17916 -0.03102 0.18871 -0.08148 0.2177 -0.11736 C 0.24774 -0.1507 0.2868 -0.15625 0.30451 -0.1294 C 0.32343 -0.1007 0.31371 -0.05116 0.28402 -0.01621 C 0.25416 0.01805 0.21597 0.02454 0.19687 -0.00278 Z " pathEditMode="relative" rAng="-7871358" ptsTypes="fffff">
                                      <p:cBhvr>
                                        <p:cTn id="143" dur="14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73 -0.00208 L 0.49532 -0.00069 " pathEditMode="relative" rAng="0" ptsTypes="AA">
                                      <p:cBhvr>
                                        <p:cTn id="147" dur="2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6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7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49532 -0.00069 L 0.53039 -0.02777 C 0.53768 -0.03379 0.54879 -0.03703 0.56025 -0.03703 C 0.57344 -0.03703 0.58386 -0.03379 0.59115 -0.02777 L 0.62657 -0.00069 " pathEditMode="relative" rAng="0" ptsTypes="FffFF">
                                      <p:cBhvr>
                                        <p:cTn id="14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829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5400000">
                                      <p:cBhvr>
                                        <p:cTn id="1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7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19688 -0.00277 L 0.17344 0.05926 C 0.16823 0.07269 0.16597 0.0926 0.16597 0.11297 C 0.16597 0.13612 0.16823 0.1551 0.17344 0.16852 L 0.19688 0.23195 " pathEditMode="relative" rAng="5400000" ptsTypes="FffFF">
                                      <p:cBhvr>
                                        <p:cTn id="153" dur="18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173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5400000">
                                      <p:cBhvr>
                                        <p:cTn id="15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8" grpId="0" animBg="1"/>
      <p:bldP spid="29" grpId="0" animBg="1"/>
      <p:bldP spid="30" grpId="0" animBg="1"/>
      <p:bldP spid="35" grpId="0" animBg="1"/>
      <p:bldP spid="40" grpId="0"/>
      <p:bldP spid="42" grpId="0" animBg="1"/>
      <p:bldP spid="47" grpId="0" animBg="1"/>
      <p:bldP spid="52" grpId="0" animBg="1"/>
      <p:bldP spid="74" grpId="0"/>
      <p:bldP spid="75" grpId="0"/>
      <p:bldP spid="82" grpId="0" animBg="1"/>
      <p:bldP spid="128" grpId="0"/>
      <p:bldP spid="129" grpId="0"/>
      <p:bldP spid="130" grpId="0"/>
      <p:bldP spid="131" grpId="0"/>
      <p:bldP spid="132" grpId="0"/>
      <p:bldP spid="133" grpId="0"/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5981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Synchronizing automata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H="1" flipV="1">
            <a:off x="4437621" y="2102055"/>
            <a:ext cx="0" cy="10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 flipV="1">
            <a:off x="2485790" y="2091648"/>
            <a:ext cx="0" cy="10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6393571" y="1955293"/>
            <a:ext cx="0" cy="2727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5314653" y="4138723"/>
            <a:ext cx="0" cy="900112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>
            <a:off x="3873203" y="3741848"/>
            <a:ext cx="1079500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Arc 31"/>
          <p:cNvSpPr>
            <a:spLocks/>
          </p:cNvSpPr>
          <p:nvPr/>
        </p:nvSpPr>
        <p:spPr bwMode="auto">
          <a:xfrm rot="13608540">
            <a:off x="5574210" y="3013979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2"/>
              <p:cNvSpPr txBox="1">
                <a:spLocks noChangeArrowheads="1"/>
              </p:cNvSpPr>
              <p:nvPr/>
            </p:nvSpPr>
            <p:spPr bwMode="auto">
              <a:xfrm>
                <a:off x="4038814" y="328018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814" y="3280183"/>
                <a:ext cx="43801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33"/>
          <p:cNvSpPr>
            <a:spLocks/>
          </p:cNvSpPr>
          <p:nvPr/>
        </p:nvSpPr>
        <p:spPr bwMode="auto">
          <a:xfrm rot="2557485">
            <a:off x="2793703" y="5507148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rc 42"/>
          <p:cNvSpPr>
            <a:spLocks/>
          </p:cNvSpPr>
          <p:nvPr/>
        </p:nvSpPr>
        <p:spPr bwMode="auto">
          <a:xfrm rot="18736641">
            <a:off x="5574210" y="5498416"/>
            <a:ext cx="463550" cy="6238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19880 w 43200"/>
              <a:gd name="T3" fmla="*/ 6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0337"/>
                  <a:pt x="8653" y="965"/>
                  <a:pt x="19879" y="68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57257D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 flipV="1">
            <a:off x="3477916" y="4102210"/>
            <a:ext cx="1587" cy="900113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44"/>
          <p:cNvSpPr>
            <a:spLocks noChangeShapeType="1"/>
          </p:cNvSpPr>
          <p:nvPr/>
        </p:nvSpPr>
        <p:spPr bwMode="auto">
          <a:xfrm flipH="1" flipV="1">
            <a:off x="3874791" y="5399198"/>
            <a:ext cx="1042987" cy="0"/>
          </a:xfrm>
          <a:prstGeom prst="line">
            <a:avLst/>
          </a:prstGeom>
          <a:noFill/>
          <a:ln w="38100">
            <a:solidFill>
              <a:srgbClr val="57257D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3154066" y="3419585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 rot="10800000">
            <a:off x="3330428" y="3607868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18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1" name="Oval 60"/>
          <p:cNvSpPr>
            <a:spLocks noChangeArrowheads="1"/>
          </p:cNvSpPr>
          <p:nvPr/>
        </p:nvSpPr>
        <p:spPr bwMode="auto">
          <a:xfrm rot="5400000">
            <a:off x="4954291" y="3417998"/>
            <a:ext cx="684212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 rot="10800000">
            <a:off x="4954291" y="5038835"/>
            <a:ext cx="684212" cy="6826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23" name="Oval 70"/>
          <p:cNvSpPr>
            <a:spLocks noChangeArrowheads="1"/>
          </p:cNvSpPr>
          <p:nvPr/>
        </p:nvSpPr>
        <p:spPr bwMode="auto">
          <a:xfrm rot="16200000">
            <a:off x="3154859" y="5001530"/>
            <a:ext cx="682625" cy="684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spcBef>
                <a:spcPct val="0"/>
              </a:spcBef>
            </a:pPr>
            <a:endParaRPr lang="ru-RU" sz="1800">
              <a:solidFill>
                <a:srgbClr val="FF3300"/>
              </a:solidFill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 rot="10800000">
            <a:off x="840004" y="1250609"/>
            <a:ext cx="958396" cy="935038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9" name="Блок-схема: альтернативный процесс 28"/>
          <p:cNvSpPr/>
          <p:nvPr/>
        </p:nvSpPr>
        <p:spPr>
          <a:xfrm>
            <a:off x="840002" y="2247539"/>
            <a:ext cx="7380073" cy="516751"/>
          </a:xfrm>
          <a:prstGeom prst="flowChartAlternateProcess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930266" y="2307983"/>
            <a:ext cx="367127" cy="362573"/>
            <a:chOff x="1320516" y="3107575"/>
            <a:chExt cx="367127" cy="362573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13198" y="2311199"/>
            <a:ext cx="367127" cy="362573"/>
            <a:chOff x="1320516" y="3107575"/>
            <a:chExt cx="367127" cy="362573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930725" y="2312651"/>
            <a:ext cx="367127" cy="362573"/>
            <a:chOff x="1320516" y="3107575"/>
            <a:chExt cx="367127" cy="362573"/>
          </a:xfrm>
        </p:grpSpPr>
        <p:sp>
          <p:nvSpPr>
            <p:cNvPr id="37" name="10-конечная звезда 36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723046" y="2303126"/>
            <a:ext cx="367127" cy="362573"/>
            <a:chOff x="1320516" y="3107575"/>
            <a:chExt cx="367127" cy="362573"/>
          </a:xfrm>
        </p:grpSpPr>
        <p:sp>
          <p:nvSpPr>
            <p:cNvPr id="40" name="10-конечная звезда 39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246670" y="2332051"/>
            <a:ext cx="367127" cy="362573"/>
            <a:chOff x="1320516" y="3107575"/>
            <a:chExt cx="367127" cy="362573"/>
          </a:xfrm>
        </p:grpSpPr>
        <p:sp>
          <p:nvSpPr>
            <p:cNvPr id="43" name="10-конечная звезда 42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809002" y="2322409"/>
            <a:ext cx="367127" cy="362573"/>
            <a:chOff x="1320516" y="3107575"/>
            <a:chExt cx="367127" cy="362573"/>
          </a:xfrm>
        </p:grpSpPr>
        <p:sp>
          <p:nvSpPr>
            <p:cNvPr id="46" name="10-конечная звезда 45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Блок-схема: узел 46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1730" y="2312649"/>
            <a:ext cx="367127" cy="362573"/>
            <a:chOff x="1320516" y="3107575"/>
            <a:chExt cx="367127" cy="362573"/>
          </a:xfrm>
        </p:grpSpPr>
        <p:sp>
          <p:nvSpPr>
            <p:cNvPr id="49" name="10-конечная звезда 48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255354" y="2341574"/>
            <a:ext cx="367127" cy="362573"/>
            <a:chOff x="1320516" y="3107575"/>
            <a:chExt cx="367127" cy="362573"/>
          </a:xfrm>
        </p:grpSpPr>
        <p:sp>
          <p:nvSpPr>
            <p:cNvPr id="52" name="10-конечная звезда 51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817686" y="2331932"/>
            <a:ext cx="367127" cy="362573"/>
            <a:chOff x="1320516" y="3107575"/>
            <a:chExt cx="367127" cy="362573"/>
          </a:xfrm>
        </p:grpSpPr>
        <p:sp>
          <p:nvSpPr>
            <p:cNvPr id="55" name="10-конечная звезда 54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узел 55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6690359" y="2312649"/>
            <a:ext cx="367127" cy="362573"/>
            <a:chOff x="1320516" y="3107575"/>
            <a:chExt cx="367127" cy="362573"/>
          </a:xfrm>
        </p:grpSpPr>
        <p:sp>
          <p:nvSpPr>
            <p:cNvPr id="58" name="10-конечная звезда 57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243143" y="2322409"/>
            <a:ext cx="367127" cy="362573"/>
            <a:chOff x="1320516" y="3107575"/>
            <a:chExt cx="367127" cy="362573"/>
          </a:xfrm>
        </p:grpSpPr>
        <p:sp>
          <p:nvSpPr>
            <p:cNvPr id="61" name="10-конечная звезда 60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Блок-схема: узел 61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Group 48"/>
          <p:cNvGrpSpPr>
            <a:grpSpLocks/>
          </p:cNvGrpSpPr>
          <p:nvPr/>
        </p:nvGrpSpPr>
        <p:grpSpPr bwMode="auto">
          <a:xfrm rot="16200000">
            <a:off x="5111922" y="3587380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64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6" name="Group 48"/>
          <p:cNvGrpSpPr>
            <a:grpSpLocks/>
          </p:cNvGrpSpPr>
          <p:nvPr/>
        </p:nvGrpSpPr>
        <p:grpSpPr bwMode="auto">
          <a:xfrm>
            <a:off x="5135694" y="5196823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67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8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9" name="Group 48"/>
          <p:cNvGrpSpPr>
            <a:grpSpLocks/>
          </p:cNvGrpSpPr>
          <p:nvPr/>
        </p:nvGrpSpPr>
        <p:grpSpPr bwMode="auto">
          <a:xfrm rot="5400000">
            <a:off x="3336663" y="5170912"/>
            <a:ext cx="357918" cy="345448"/>
            <a:chOff x="816" y="1298"/>
            <a:chExt cx="476" cy="567"/>
          </a:xfrm>
          <a:solidFill>
            <a:srgbClr val="FDFBB3"/>
          </a:solidFill>
        </p:grpSpPr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32"/>
              <p:cNvSpPr txBox="1">
                <a:spLocks noChangeArrowheads="1"/>
              </p:cNvSpPr>
              <p:nvPr/>
            </p:nvSpPr>
            <p:spPr bwMode="auto">
              <a:xfrm>
                <a:off x="5274606" y="4305862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4606" y="4305862"/>
                <a:ext cx="43801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057215" y="4305861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215" y="4305861"/>
                <a:ext cx="43801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32"/>
              <p:cNvSpPr txBox="1">
                <a:spLocks noChangeArrowheads="1"/>
              </p:cNvSpPr>
              <p:nvPr/>
            </p:nvSpPr>
            <p:spPr bwMode="auto">
              <a:xfrm>
                <a:off x="4193947" y="529176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3947" y="5291763"/>
                <a:ext cx="43801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32"/>
              <p:cNvSpPr txBox="1">
                <a:spLocks noChangeArrowheads="1"/>
              </p:cNvSpPr>
              <p:nvPr/>
            </p:nvSpPr>
            <p:spPr bwMode="auto">
              <a:xfrm>
                <a:off x="4332501" y="326952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2501" y="3269523"/>
                <a:ext cx="438012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32"/>
              <p:cNvSpPr txBox="1">
                <a:spLocks noChangeArrowheads="1"/>
              </p:cNvSpPr>
              <p:nvPr/>
            </p:nvSpPr>
            <p:spPr bwMode="auto">
              <a:xfrm>
                <a:off x="6027579" y="296800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579" y="2968003"/>
                <a:ext cx="43801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32"/>
              <p:cNvSpPr txBox="1">
                <a:spLocks noChangeArrowheads="1"/>
              </p:cNvSpPr>
              <p:nvPr/>
            </p:nvSpPr>
            <p:spPr bwMode="auto">
              <a:xfrm>
                <a:off x="6027579" y="5562195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7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7579" y="5562195"/>
                <a:ext cx="438012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2361901" y="5588503"/>
                <a:ext cx="4380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1901" y="5588503"/>
                <a:ext cx="43801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16"/>
          <p:cNvGrpSpPr>
            <a:grpSpLocks/>
          </p:cNvGrpSpPr>
          <p:nvPr/>
        </p:nvGrpSpPr>
        <p:grpSpPr bwMode="auto">
          <a:xfrm rot="10800000">
            <a:off x="3288244" y="3607868"/>
            <a:ext cx="415856" cy="373520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1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762670" y="2312651"/>
            <a:ext cx="367127" cy="362573"/>
            <a:chOff x="1320516" y="3107575"/>
            <a:chExt cx="367127" cy="362573"/>
          </a:xfrm>
        </p:grpSpPr>
        <p:sp>
          <p:nvSpPr>
            <p:cNvPr id="83" name="10-конечная звезда 82"/>
            <p:cNvSpPr/>
            <p:nvPr/>
          </p:nvSpPr>
          <p:spPr>
            <a:xfrm>
              <a:off x="1320516" y="3107575"/>
              <a:ext cx="367127" cy="362573"/>
            </a:xfrm>
            <a:prstGeom prst="star10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Блок-схема: узел 83"/>
            <p:cNvSpPr/>
            <p:nvPr/>
          </p:nvSpPr>
          <p:spPr>
            <a:xfrm>
              <a:off x="1438961" y="3231048"/>
              <a:ext cx="126683" cy="115625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Group 16"/>
          <p:cNvGrpSpPr>
            <a:grpSpLocks/>
          </p:cNvGrpSpPr>
          <p:nvPr/>
        </p:nvGrpSpPr>
        <p:grpSpPr bwMode="auto">
          <a:xfrm rot="16200000">
            <a:off x="2891561" y="1239474"/>
            <a:ext cx="958396" cy="935038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9" name="Group 16"/>
          <p:cNvGrpSpPr>
            <a:grpSpLocks/>
          </p:cNvGrpSpPr>
          <p:nvPr/>
        </p:nvGrpSpPr>
        <p:grpSpPr bwMode="auto">
          <a:xfrm>
            <a:off x="4976858" y="1265013"/>
            <a:ext cx="958396" cy="935038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90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2" name="Group 16"/>
          <p:cNvGrpSpPr>
            <a:grpSpLocks/>
          </p:cNvGrpSpPr>
          <p:nvPr/>
        </p:nvGrpSpPr>
        <p:grpSpPr bwMode="auto">
          <a:xfrm rot="5400000">
            <a:off x="6934398" y="1249112"/>
            <a:ext cx="958396" cy="935038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93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4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96" name="Group 16"/>
          <p:cNvGrpSpPr>
            <a:grpSpLocks/>
          </p:cNvGrpSpPr>
          <p:nvPr/>
        </p:nvGrpSpPr>
        <p:grpSpPr bwMode="auto">
          <a:xfrm rot="16200000">
            <a:off x="5079879" y="3574137"/>
            <a:ext cx="415856" cy="373520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97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8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2" name="Group 16"/>
          <p:cNvGrpSpPr>
            <a:grpSpLocks/>
          </p:cNvGrpSpPr>
          <p:nvPr/>
        </p:nvGrpSpPr>
        <p:grpSpPr bwMode="auto">
          <a:xfrm>
            <a:off x="5106724" y="5168751"/>
            <a:ext cx="415856" cy="373520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05" name="Group 16"/>
          <p:cNvGrpSpPr>
            <a:grpSpLocks/>
          </p:cNvGrpSpPr>
          <p:nvPr/>
        </p:nvGrpSpPr>
        <p:grpSpPr bwMode="auto">
          <a:xfrm rot="5400000">
            <a:off x="3301458" y="5156876"/>
            <a:ext cx="415856" cy="373520"/>
            <a:chOff x="816" y="1298"/>
            <a:chExt cx="476" cy="567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</p:grpSpPr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816" y="1412"/>
              <a:ext cx="476" cy="453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952" y="1298"/>
              <a:ext cx="204" cy="11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 Box 32"/>
              <p:cNvSpPr txBox="1">
                <a:spLocks noChangeArrowheads="1"/>
              </p:cNvSpPr>
              <p:nvPr/>
            </p:nvSpPr>
            <p:spPr bwMode="auto">
              <a:xfrm>
                <a:off x="2795936" y="6082415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5936" y="6082415"/>
                <a:ext cx="438012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32"/>
              <p:cNvSpPr txBox="1">
                <a:spLocks noChangeArrowheads="1"/>
              </p:cNvSpPr>
              <p:nvPr/>
            </p:nvSpPr>
            <p:spPr bwMode="auto">
              <a:xfrm>
                <a:off x="3111635" y="6067875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1635" y="6067875"/>
                <a:ext cx="43801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32"/>
              <p:cNvSpPr txBox="1">
                <a:spLocks noChangeArrowheads="1"/>
              </p:cNvSpPr>
              <p:nvPr/>
            </p:nvSpPr>
            <p:spPr bwMode="auto">
              <a:xfrm>
                <a:off x="3460799" y="6064590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799" y="6064590"/>
                <a:ext cx="438012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32"/>
              <p:cNvSpPr txBox="1">
                <a:spLocks noChangeArrowheads="1"/>
              </p:cNvSpPr>
              <p:nvPr/>
            </p:nvSpPr>
            <p:spPr bwMode="auto">
              <a:xfrm>
                <a:off x="3818498" y="6067874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1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8498" y="6067874"/>
                <a:ext cx="438012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32"/>
              <p:cNvSpPr txBox="1">
                <a:spLocks noChangeArrowheads="1"/>
              </p:cNvSpPr>
              <p:nvPr/>
            </p:nvSpPr>
            <p:spPr bwMode="auto">
              <a:xfrm>
                <a:off x="4177278" y="6083371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2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7278" y="6083371"/>
                <a:ext cx="438012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32"/>
              <p:cNvSpPr txBox="1">
                <a:spLocks noChangeArrowheads="1"/>
              </p:cNvSpPr>
              <p:nvPr/>
            </p:nvSpPr>
            <p:spPr bwMode="auto">
              <a:xfrm>
                <a:off x="4492977" y="6068831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977" y="6068831"/>
                <a:ext cx="438012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32"/>
              <p:cNvSpPr txBox="1">
                <a:spLocks noChangeArrowheads="1"/>
              </p:cNvSpPr>
              <p:nvPr/>
            </p:nvSpPr>
            <p:spPr bwMode="auto">
              <a:xfrm>
                <a:off x="4842141" y="6065546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2141" y="6065546"/>
                <a:ext cx="438012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32"/>
              <p:cNvSpPr txBox="1">
                <a:spLocks noChangeArrowheads="1"/>
              </p:cNvSpPr>
              <p:nvPr/>
            </p:nvSpPr>
            <p:spPr bwMode="auto">
              <a:xfrm>
                <a:off x="5199840" y="6068830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9840" y="6068830"/>
                <a:ext cx="438012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32"/>
              <p:cNvSpPr txBox="1">
                <a:spLocks noChangeArrowheads="1"/>
              </p:cNvSpPr>
              <p:nvPr/>
            </p:nvSpPr>
            <p:spPr bwMode="auto">
              <a:xfrm>
                <a:off x="5555442" y="6082414"/>
                <a:ext cx="43801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ru-RU" sz="32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5442" y="6082414"/>
                <a:ext cx="438012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93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05347 0.04005 C 0.06459 0.04907 0.08143 0.05394 0.09896 0.05394 C 0.11875 0.05394 0.13472 0.04907 0.14584 0.04005 L 0.2 -7.40741E-7 " pathEditMode="relative" rAng="0" ptsTypes="FffFF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412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2483 -0.06158 C 0.03038 -0.07408 0.03299 -0.09422 0.03299 -0.11435 C 0.03299 -0.1375 0.03038 -0.15602 0.02483 -0.16898 L -1.66667E-6 -0.23102 " pathEditMode="relative" rAng="16200000" ptsTypes="FffFF">
                                      <p:cBhvr>
                                        <p:cTn id="60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155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5417 -0.03958 C -0.06528 -0.04838 -0.08212 -0.05301 -0.09965 -0.05301 C -0.11962 -0.05301 -0.13577 -0.04838 -0.14688 -0.03958 L -0.2 -1.85185E-6 " pathEditMode="relative" rAng="0" ptsTypes="FffFF">
                                      <p:cBhvr>
                                        <p:cTn id="66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6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86 L -0.02691 0.06574 C -0.03385 0.0787 -0.03732 0.09838 -0.03732 0.11828 C -0.03732 0.14143 -0.03385 0.16041 -0.02691 0.17338 L 0.004 0.23634 " pathEditMode="relative" rAng="5400000" ptsTypes="FffFF">
                                      <p:cBhvr>
                                        <p:cTn id="68" dur="1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1157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0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2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23588 L -0.04983 0.19583 C -0.06111 0.18681 -0.07795 0.18194 -0.09566 0.18194 C -0.11563 0.18194 -0.1316 0.18681 -0.14288 0.19583 L -0.19705 0.23588 " pathEditMode="relative" rAng="10800000" ptsTypes="FffFF">
                                      <p:cBhvr>
                                        <p:cTn id="88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68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0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4.44444E-6 L -0.16997 -0.06204 C -0.1632 -0.075 -0.15973 -0.09468 -0.15973 -0.11482 C -0.15973 -0.1382 -0.1632 -0.15672 -0.1698 -0.16968 L -0.2 -0.23195 " pathEditMode="relative" rAng="16200000" ptsTypes="FffFF">
                                      <p:cBhvr>
                                        <p:cTn id="92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159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4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23102 L 0.05208 -0.19097 C 0.06302 -0.18194 0.07951 -0.17708 0.09652 -0.17708 C 0.11597 -0.17708 0.13159 -0.18194 0.14253 -0.19097 L 0.19479 -0.23102 " pathEditMode="relative" rAng="0" ptsTypes="FffFF">
                                      <p:cBhvr>
                                        <p:cTn id="96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4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6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8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0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2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05 0.23241 L -0.16702 0.17176 C -0.16025 0.15903 -0.15678 0.14004 -0.15678 0.12037 C -0.15678 0.09768 -0.16025 0.07963 -0.16685 0.0669 L -0.19705 0.00602 " pathEditMode="relative" rAng="16200000" ptsTypes="FffFF">
                                      <p:cBhvr>
                                        <p:cTn id="114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131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23264 L -0.14497 -0.1926 C -0.13403 -0.18357 -0.11753 -0.17871 -0.10035 -0.17871 C -0.08073 -0.17871 -0.0651 -0.18357 -0.05417 -0.1926 L -0.00156 -0.23264 " pathEditMode="relative" rAng="0" ptsTypes="FffFF">
                                      <p:cBhvr>
                                        <p:cTn id="1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68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0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43 -0.22593 L 0.1684 -0.16528 C 0.16163 -0.15255 0.15816 -0.13357 0.15816 -0.11389 C 0.15816 -0.09121 0.16163 -0.07315 0.1684 -0.06042 L 0.19843 0.00046 " pathEditMode="relative" rAng="5400000" ptsTypes="FffFF">
                                      <p:cBhvr>
                                        <p:cTn id="122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0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45 -0.00023 L -0.14115 0.03981 C -0.13004 0.04884 -0.11337 0.0537 -0.09583 0.0537 C -0.07604 0.0537 -0.06007 0.04884 -0.04896 0.03981 L 0.00451 -0.00023 " pathEditMode="relative" rAng="0" ptsTypes="FffFF">
                                      <p:cBhvr>
                                        <p:cTn id="136" dur="11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7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9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1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3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5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2755 L -0.029 -0.16621 C -0.03577 -0.15325 -0.03907 -0.13403 -0.03907 -0.11412 C -0.03907 -0.09121 -0.03559 -0.07292 -0.029 -0.05996 L 0.00121 0.00162 " pathEditMode="relative" rAng="5400000" ptsTypes="FffFF">
                                      <p:cBhvr>
                                        <p:cTn id="157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11458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9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44 0.00509 L 0.14462 -0.03496 C 0.13334 -0.04398 0.1165 -0.04885 0.09879 -0.04885 C 0.07882 -0.04885 0.06268 -0.04398 0.05139 -0.03496 L -0.0026 0.00509 " pathEditMode="relative" rAng="10800000" ptsTypes="FffFF">
                                      <p:cBhvr>
                                        <p:cTn id="161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9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1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3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5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7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5364 -0.04352 C -0.06493 -0.05347 -0.08177 -0.05857 -0.0993 -0.05857 C -0.11927 -0.05857 -0.13524 -0.05347 -0.14653 -0.04352 L -0.2 7.40741E-7 " pathEditMode="relative" rAng="0" ptsTypes="FffFF">
                                      <p:cBhvr>
                                        <p:cTn id="17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294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1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63 L 0.02744 -0.05925 C 0.03421 -0.07222 0.03768 -0.0912 0.03768 -0.11111 C 0.03768 -0.13402 0.03421 -0.15208 0.02744 -0.16504 L -0.0026 -0.22615 " pathEditMode="relative" rAng="16200000" ptsTypes="FffFF">
                                      <p:cBhvr>
                                        <p:cTn id="18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1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5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7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9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2.96296E-6 L -0.17014 -0.06227 C -0.16319 -0.07547 -0.1599 -0.09491 -0.1599 -0.11528 C -0.1599 -0.13866 -0.16337 -0.15718 -0.17014 -0.17037 L -0.20017 -0.23287 " pathEditMode="relative" rAng="16200000" ptsTypes="FffFF">
                                      <p:cBhvr>
                                        <p:cTn id="201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1644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3" dur="11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23102 L 0.05243 -0.19098 C 0.06337 -0.18195 0.07987 -0.17709 0.09705 -0.17709 C 0.11667 -0.17709 0.1323 -0.18195 0.14323 -0.19098 L 0.19584 -0.23102 " pathEditMode="relative" rAng="0" ptsTypes="FffFF">
                                      <p:cBhvr>
                                        <p:cTn id="2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5" dur="1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7" dur="1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9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23264 L -0.14479 -0.1926 C -0.13368 -0.18357 -0.11701 -0.17871 -0.09983 -0.17871 C -0.08021 -0.17871 -0.06441 -0.18357 -0.0533 -0.1926 L -0.00052 -0.23264 " pathEditMode="relative" rAng="0" ptsTypes="FffFF">
                                      <p:cBhvr>
                                        <p:cTn id="221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65398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Černý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conjecture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5283" y="1248878"/>
                <a:ext cx="8313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J.Černý,1964 </a:t>
                </a:r>
                <a:r>
                  <a:rPr lang="en-US" sz="2400" dirty="0" smtClean="0"/>
                  <a:t>conjectured that for every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400" dirty="0" smtClean="0"/>
                  <a:t>-state synchronizing DFA  there is a synchronizing </a:t>
                </a:r>
                <a:r>
                  <a:rPr lang="en-US" sz="2400" dirty="0"/>
                  <a:t>word </a:t>
                </a:r>
                <a:endParaRPr lang="en-US" sz="2400" dirty="0" smtClean="0"/>
              </a:p>
              <a:p>
                <a:r>
                  <a:rPr lang="en-US" sz="2400" dirty="0" smtClean="0"/>
                  <a:t>of length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3" y="1248878"/>
                <a:ext cx="831343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00" t="-4061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5283" y="2645690"/>
            <a:ext cx="831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conjecture is unproved.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15283" y="3263118"/>
                <a:ext cx="8433442" cy="120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J.-E.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Pin(1983);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A.A.Klyachko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I.K.Rystsov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M.A.Spivak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(1985)</a:t>
                </a:r>
                <a:r>
                  <a:rPr lang="en-US" sz="2400" dirty="0" smtClean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For any synchronizing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DFA </a:t>
                </a:r>
                <a:r>
                  <a:rPr lang="en-US" sz="2400" dirty="0" smtClean="0"/>
                  <a:t>with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>states </a:t>
                </a:r>
              </a:p>
              <a:p>
                <a:r>
                  <a:rPr lang="en-US" sz="2400" dirty="0" smtClean="0"/>
                  <a:t>there exists a synchronizing word of length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)/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3" y="3263118"/>
                <a:ext cx="8433442" cy="1208664"/>
              </a:xfrm>
              <a:prstGeom prst="rect">
                <a:avLst/>
              </a:prstGeom>
              <a:blipFill rotWithShape="1">
                <a:blip r:embed="rId3"/>
                <a:stretch>
                  <a:fillRect l="-1084" t="-4020" r="-361" b="-10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283" y="4853016"/>
                <a:ext cx="8313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be the maximal length of the shortest synchronizing word for DFA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states. Then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3" y="4853016"/>
                <a:ext cx="831343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100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5283" y="5684013"/>
                <a:ext cx="7947667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𝝎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≤(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)/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3" y="5684013"/>
                <a:ext cx="7947667" cy="470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70609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Computational problems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963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Computation problems</a:t>
            </a:r>
            <a:r>
              <a:rPr lang="en-US" sz="2400" dirty="0"/>
              <a:t>: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Is a given DFA synchronizing </a:t>
            </a:r>
            <a:r>
              <a:rPr lang="en-US" sz="2400" dirty="0"/>
              <a:t>or </a:t>
            </a:r>
            <a:r>
              <a:rPr lang="en-US" sz="2400" dirty="0" smtClean="0"/>
              <a:t>not?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is </a:t>
            </a:r>
            <a:r>
              <a:rPr lang="en-US" sz="2400" dirty="0" smtClean="0"/>
              <a:t>the length </a:t>
            </a:r>
            <a:r>
              <a:rPr lang="en-US" sz="2400" dirty="0"/>
              <a:t>of the shortest synchronizing word for a given </a:t>
            </a:r>
            <a:r>
              <a:rPr lang="en-US" sz="2400" dirty="0" smtClean="0"/>
              <a:t>DFA?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45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Computational problems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399391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Problem: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SYN</a:t>
                </a: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Input: </a:t>
                </a:r>
                <a:r>
                  <a:rPr lang="en-US" sz="2400" dirty="0" smtClean="0"/>
                  <a:t>A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Question: </a:t>
                </a:r>
                <a:r>
                  <a:rPr lang="en-US" sz="2400" dirty="0" smtClean="0"/>
                  <a:t>Is there a synchronizing word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99391"/>
                <a:ext cx="784887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65" t="-4082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3012754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J.Černý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(1964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sz="2400" dirty="0" smtClean="0"/>
                  <a:t>There is an algorithm </a:t>
                </a:r>
                <a:r>
                  <a:rPr lang="en-US" sz="2400" dirty="0"/>
                  <a:t>which checks whether a given </a:t>
                </a:r>
                <a:r>
                  <a:rPr lang="en-US" sz="2400" dirty="0" smtClean="0"/>
                  <a:t>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synchronizing and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of time.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12754"/>
                <a:ext cx="784887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165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4588839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D.Eppstein(1990) </a:t>
                </a:r>
                <a:r>
                  <a:rPr lang="en-US" sz="2400" dirty="0" smtClean="0"/>
                  <a:t>There is an algorithm </a:t>
                </a:r>
                <a:r>
                  <a:rPr lang="en-US" sz="2400" dirty="0"/>
                  <a:t>which checks </a:t>
                </a:r>
                <a:r>
                  <a:rPr lang="en-US" sz="2400" dirty="0" smtClean="0"/>
                  <a:t>finds some synchronizing word for </a:t>
                </a:r>
                <a:r>
                  <a:rPr lang="en-US" sz="2400" dirty="0"/>
                  <a:t>a </a:t>
                </a:r>
                <a:r>
                  <a:rPr lang="en-US" sz="2400" dirty="0" smtClean="0"/>
                  <a:t>given synchronizing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and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of time.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8839"/>
                <a:ext cx="784887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65" t="-4061" r="-2329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solidFill>
                  <a:schemeClr val="bg2">
                    <a:lumMod val="25000"/>
                  </a:schemeClr>
                </a:solidFill>
              </a:rPr>
              <a:t>Computational problems</a:t>
            </a:r>
            <a:endParaRPr lang="ru-RU" sz="4800" i="1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1781356"/>
                <a:ext cx="78488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Problem: 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BOUNDED SYN </a:t>
                </a:r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Input: </a:t>
                </a:r>
                <a:r>
                  <a:rPr lang="en-US" sz="2400" dirty="0" smtClean="0"/>
                  <a:t>A DFA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𝑄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 smtClean="0"/>
                  <a:t> and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006600"/>
                    </a:solidFill>
                  </a:rPr>
                  <a:t>Question: </a:t>
                </a:r>
                <a:r>
                  <a:rPr lang="en-US" sz="2400" dirty="0" smtClean="0"/>
                  <a:t>Is there a synchronizing word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𝒜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81356"/>
                <a:ext cx="7848872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165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8" y="3230277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D.Eppstein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(1990) </a:t>
            </a:r>
            <a:r>
              <a:rPr lang="en-US" sz="2400" dirty="0" smtClean="0">
                <a:solidFill>
                  <a:schemeClr val="tx1"/>
                </a:solidFill>
              </a:rPr>
              <a:t>The problem BOUNDED SYN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/>
              <a:t>is </a:t>
            </a:r>
            <a:r>
              <a:rPr lang="en-US" sz="2400" b="1" dirty="0" smtClean="0">
                <a:solidFill>
                  <a:srgbClr val="C00000"/>
                </a:solidFill>
              </a:rPr>
              <a:t>NP-complete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problem remains </a:t>
            </a:r>
            <a:r>
              <a:rPr lang="en-US" sz="2400" b="1" dirty="0">
                <a:solidFill>
                  <a:srgbClr val="C00000"/>
                </a:solidFill>
              </a:rPr>
              <a:t>NP-complete</a:t>
            </a:r>
            <a:r>
              <a:rPr lang="en-US" sz="2400" dirty="0"/>
              <a:t> </a:t>
            </a:r>
            <a:r>
              <a:rPr lang="en-US" sz="2400" dirty="0" smtClean="0"/>
              <a:t>for automata over a </a:t>
            </a:r>
            <a:r>
              <a:rPr lang="en-US" sz="2400" dirty="0"/>
              <a:t>2-letter alphabet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3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1797</TotalTime>
  <Words>2099</Words>
  <Application>Microsoft Office PowerPoint</Application>
  <PresentationFormat>Экран (4:3)</PresentationFormat>
  <Paragraphs>253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Synchronizing automata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Computational problems</vt:lpstr>
      <vt:lpstr>Computational problems</vt:lpstr>
      <vt:lpstr>Computational problems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Careful synchronization</vt:lpstr>
      <vt:lpstr>Презентация PowerPoint</vt:lpstr>
      <vt:lpstr>Careful synchronization</vt:lpstr>
      <vt:lpstr>Careful synchronization</vt:lpstr>
      <vt:lpstr>Exponential length</vt:lpstr>
      <vt:lpstr>Презентация PowerPoint</vt:lpstr>
      <vt:lpstr>Презентация PowerPoint</vt:lpstr>
      <vt:lpstr>Презентация PowerPoint</vt:lpstr>
      <vt:lpstr>Computational problems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Mart</dc:creator>
  <cp:lastModifiedBy>Mart</cp:lastModifiedBy>
  <cp:revision>311</cp:revision>
  <dcterms:created xsi:type="dcterms:W3CDTF">2010-05-23T12:13:45Z</dcterms:created>
  <dcterms:modified xsi:type="dcterms:W3CDTF">2010-11-23T17:56:14Z</dcterms:modified>
</cp:coreProperties>
</file>