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9" r:id="rId4"/>
    <p:sldId id="258" r:id="rId5"/>
    <p:sldId id="259" r:id="rId6"/>
    <p:sldId id="267" r:id="rId7"/>
    <p:sldId id="261" r:id="rId8"/>
    <p:sldId id="262" r:id="rId9"/>
    <p:sldId id="266" r:id="rId10"/>
    <p:sldId id="263" r:id="rId11"/>
    <p:sldId id="264" r:id="rId12"/>
    <p:sldId id="265" r:id="rId13"/>
    <p:sldId id="268" r:id="rId14"/>
    <p:sldId id="270" r:id="rId15"/>
  </p:sldIdLst>
  <p:sldSz cx="9144000" cy="6858000" type="screen4x3"/>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91" autoAdjust="0"/>
    <p:restoredTop sz="94660"/>
  </p:normalViewPr>
  <p:slideViewPr>
    <p:cSldViewPr>
      <p:cViewPr varScale="1">
        <p:scale>
          <a:sx n="70" d="100"/>
          <a:sy n="70" d="100"/>
        </p:scale>
        <p:origin x="139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fld id="{E07C4F74-2E67-47E5-9A10-7BD4995161DE}" type="datetimeFigureOut">
              <a:rPr lang="en-US"/>
              <a:pPr>
                <a:defRPr/>
              </a:pPr>
              <a:t>10/27/2014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E62D11E-6062-4586-898D-C64D13EFBA4D}" type="slidenum">
              <a:rPr lang="en-GB"/>
              <a:pPr>
                <a:defRPr/>
              </a:pPr>
              <a:t>‹nº›</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1712F3BF-516A-411F-A9A2-83A5694AFE0D}" type="datetimeFigureOut">
              <a:rPr lang="en-US"/>
              <a:pPr>
                <a:defRPr/>
              </a:pPr>
              <a:t>10/27/2014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DC0C6B7B-0E72-4B3C-8C2F-2226451AD97A}" type="slidenum">
              <a:rPr lang="en-GB"/>
              <a:pPr>
                <a:defRPr/>
              </a:pPr>
              <a:t>‹nº›</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47FCD6FB-D66B-4688-ABD4-A4C26A604590}" type="datetimeFigureOut">
              <a:rPr lang="en-US"/>
              <a:pPr>
                <a:defRPr/>
              </a:pPr>
              <a:t>10/27/2014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4D57F229-0A74-43F4-A3FD-B1CF0129FC00}" type="slidenum">
              <a:rPr lang="en-GB"/>
              <a:pPr>
                <a:defRPr/>
              </a:pPr>
              <a:t>‹nº›</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fld id="{CA88D400-226A-4285-8ADC-CFF8152F13D8}" type="datetimeFigureOut">
              <a:rPr lang="en-US"/>
              <a:pPr>
                <a:defRPr/>
              </a:pPr>
              <a:t>10/27/2014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BEE7E4F5-7334-4A0C-B4FD-D7F6AE3910F6}" type="slidenum">
              <a:rPr lang="en-GB"/>
              <a:pPr>
                <a:defRPr/>
              </a:pPr>
              <a:t>‹nº›</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1EAAF78-A11E-4AF0-AD44-27AD6AC17928}" type="datetimeFigureOut">
              <a:rPr lang="en-US"/>
              <a:pPr>
                <a:defRPr/>
              </a:pPr>
              <a:t>10/27/2014</a:t>
            </a:fld>
            <a:endParaRPr lang="en-GB"/>
          </a:p>
        </p:txBody>
      </p:sp>
      <p:sp>
        <p:nvSpPr>
          <p:cNvPr id="5" name="Footer Placeholder 4"/>
          <p:cNvSpPr>
            <a:spLocks noGrp="1"/>
          </p:cNvSpPr>
          <p:nvPr>
            <p:ph type="ftr" sz="quarter" idx="11"/>
          </p:nvPr>
        </p:nvSpPr>
        <p:spPr/>
        <p:txBody>
          <a:bodyPr/>
          <a:lstStyle>
            <a:lvl1pPr>
              <a:defRPr/>
            </a:lvl1pPr>
          </a:lstStyle>
          <a:p>
            <a:pPr>
              <a:defRPr/>
            </a:pPr>
            <a:endParaRPr lang="en-GB"/>
          </a:p>
        </p:txBody>
      </p:sp>
      <p:sp>
        <p:nvSpPr>
          <p:cNvPr id="6" name="Slide Number Placeholder 5"/>
          <p:cNvSpPr>
            <a:spLocks noGrp="1"/>
          </p:cNvSpPr>
          <p:nvPr>
            <p:ph type="sldNum" sz="quarter" idx="12"/>
          </p:nvPr>
        </p:nvSpPr>
        <p:spPr/>
        <p:txBody>
          <a:bodyPr/>
          <a:lstStyle>
            <a:lvl1pPr>
              <a:defRPr/>
            </a:lvl1pPr>
          </a:lstStyle>
          <a:p>
            <a:pPr>
              <a:defRPr/>
            </a:pPr>
            <a:fld id="{E7AA7A8E-16EB-4A9D-95DA-BF98FB6456E6}" type="slidenum">
              <a:rPr lang="en-GB"/>
              <a:pPr>
                <a:defRPr/>
              </a:pPr>
              <a:t>‹nº›</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fld id="{9BDF0283-B6D6-44BF-8F97-891ADAA81F08}" type="datetimeFigureOut">
              <a:rPr lang="en-US"/>
              <a:pPr>
                <a:defRPr/>
              </a:pPr>
              <a:t>10/27/2014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2C3D73EE-A114-49FA-98B0-82026497FACC}" type="slidenum">
              <a:rPr lang="en-GB"/>
              <a:pPr>
                <a:defRPr/>
              </a:pPr>
              <a:t>‹nº›</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fld id="{2A27F4BF-EAA5-4F40-9DC1-69A2B106BE5F}" type="datetimeFigureOut">
              <a:rPr lang="en-US"/>
              <a:pPr>
                <a:defRPr/>
              </a:pPr>
              <a:t>10/27/2014</a:t>
            </a:fld>
            <a:endParaRPr lang="en-GB"/>
          </a:p>
        </p:txBody>
      </p:sp>
      <p:sp>
        <p:nvSpPr>
          <p:cNvPr id="8" name="Footer Placeholder 4"/>
          <p:cNvSpPr>
            <a:spLocks noGrp="1"/>
          </p:cNvSpPr>
          <p:nvPr>
            <p:ph type="ftr" sz="quarter" idx="11"/>
          </p:nvPr>
        </p:nvSpPr>
        <p:spPr/>
        <p:txBody>
          <a:bodyPr/>
          <a:lstStyle>
            <a:lvl1pPr>
              <a:defRPr/>
            </a:lvl1pPr>
          </a:lstStyle>
          <a:p>
            <a:pPr>
              <a:defRPr/>
            </a:pPr>
            <a:endParaRPr lang="en-GB"/>
          </a:p>
        </p:txBody>
      </p:sp>
      <p:sp>
        <p:nvSpPr>
          <p:cNvPr id="9" name="Slide Number Placeholder 5"/>
          <p:cNvSpPr>
            <a:spLocks noGrp="1"/>
          </p:cNvSpPr>
          <p:nvPr>
            <p:ph type="sldNum" sz="quarter" idx="12"/>
          </p:nvPr>
        </p:nvSpPr>
        <p:spPr/>
        <p:txBody>
          <a:bodyPr/>
          <a:lstStyle>
            <a:lvl1pPr>
              <a:defRPr/>
            </a:lvl1pPr>
          </a:lstStyle>
          <a:p>
            <a:pPr>
              <a:defRPr/>
            </a:pPr>
            <a:fld id="{00A9B999-0ACE-4D7A-BFB9-B1EF8B10CA5E}" type="slidenum">
              <a:rPr lang="en-GB"/>
              <a:pPr>
                <a:defRPr/>
              </a:pPr>
              <a:t>‹nº›</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fld id="{39BD7A47-4CFA-4587-BE5C-E78BAA609E57}" type="datetimeFigureOut">
              <a:rPr lang="en-US"/>
              <a:pPr>
                <a:defRPr/>
              </a:pPr>
              <a:t>10/27/2014</a:t>
            </a:fld>
            <a:endParaRPr lang="en-GB"/>
          </a:p>
        </p:txBody>
      </p:sp>
      <p:sp>
        <p:nvSpPr>
          <p:cNvPr id="4" name="Footer Placeholder 4"/>
          <p:cNvSpPr>
            <a:spLocks noGrp="1"/>
          </p:cNvSpPr>
          <p:nvPr>
            <p:ph type="ftr" sz="quarter" idx="11"/>
          </p:nvPr>
        </p:nvSpPr>
        <p:spPr/>
        <p:txBody>
          <a:bodyPr/>
          <a:lstStyle>
            <a:lvl1pPr>
              <a:defRPr/>
            </a:lvl1pPr>
          </a:lstStyle>
          <a:p>
            <a:pPr>
              <a:defRPr/>
            </a:pPr>
            <a:endParaRPr lang="en-GB"/>
          </a:p>
        </p:txBody>
      </p:sp>
      <p:sp>
        <p:nvSpPr>
          <p:cNvPr id="5" name="Slide Number Placeholder 5"/>
          <p:cNvSpPr>
            <a:spLocks noGrp="1"/>
          </p:cNvSpPr>
          <p:nvPr>
            <p:ph type="sldNum" sz="quarter" idx="12"/>
          </p:nvPr>
        </p:nvSpPr>
        <p:spPr/>
        <p:txBody>
          <a:bodyPr/>
          <a:lstStyle>
            <a:lvl1pPr>
              <a:defRPr/>
            </a:lvl1pPr>
          </a:lstStyle>
          <a:p>
            <a:pPr>
              <a:defRPr/>
            </a:pPr>
            <a:fld id="{CF904013-0198-4F3B-9690-942DA30D390F}" type="slidenum">
              <a:rPr lang="en-GB"/>
              <a:pPr>
                <a:defRPr/>
              </a:pPr>
              <a:t>‹nº›</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5500882-B93B-46B2-A630-9659FB3FF804}" type="datetimeFigureOut">
              <a:rPr lang="en-US"/>
              <a:pPr>
                <a:defRPr/>
              </a:pPr>
              <a:t>10/27/2014</a:t>
            </a:fld>
            <a:endParaRPr lang="en-GB"/>
          </a:p>
        </p:txBody>
      </p:sp>
      <p:sp>
        <p:nvSpPr>
          <p:cNvPr id="3" name="Footer Placeholder 4"/>
          <p:cNvSpPr>
            <a:spLocks noGrp="1"/>
          </p:cNvSpPr>
          <p:nvPr>
            <p:ph type="ftr" sz="quarter" idx="11"/>
          </p:nvPr>
        </p:nvSpPr>
        <p:spPr/>
        <p:txBody>
          <a:bodyPr/>
          <a:lstStyle>
            <a:lvl1pPr>
              <a:defRPr/>
            </a:lvl1pPr>
          </a:lstStyle>
          <a:p>
            <a:pPr>
              <a:defRPr/>
            </a:pPr>
            <a:endParaRPr lang="en-GB"/>
          </a:p>
        </p:txBody>
      </p:sp>
      <p:sp>
        <p:nvSpPr>
          <p:cNvPr id="4" name="Slide Number Placeholder 5"/>
          <p:cNvSpPr>
            <a:spLocks noGrp="1"/>
          </p:cNvSpPr>
          <p:nvPr>
            <p:ph type="sldNum" sz="quarter" idx="12"/>
          </p:nvPr>
        </p:nvSpPr>
        <p:spPr/>
        <p:txBody>
          <a:bodyPr/>
          <a:lstStyle>
            <a:lvl1pPr>
              <a:defRPr/>
            </a:lvl1pPr>
          </a:lstStyle>
          <a:p>
            <a:pPr>
              <a:defRPr/>
            </a:pPr>
            <a:fld id="{0277D962-D14A-4C5A-9540-8E563B18D74A}" type="slidenum">
              <a:rPr lang="en-GB"/>
              <a:pPr>
                <a:defRPr/>
              </a:pPr>
              <a:t>‹nº›</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1690A31-3BFF-4E66-A4D0-ACA17619DE43}" type="datetimeFigureOut">
              <a:rPr lang="en-US"/>
              <a:pPr>
                <a:defRPr/>
              </a:pPr>
              <a:t>10/27/2014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14DC650-55DF-474E-AEF0-23AEDD4A74A8}" type="slidenum">
              <a:rPr lang="en-GB"/>
              <a:pPr>
                <a:defRPr/>
              </a:pPr>
              <a:t>‹nº›</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CAEA67F-B619-42A3-AD71-F2CC6C999D27}" type="datetimeFigureOut">
              <a:rPr lang="en-US"/>
              <a:pPr>
                <a:defRPr/>
              </a:pPr>
              <a:t>10/27/2014</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D01F6F61-EC0A-4A51-BC54-1A97CAA07DF6}" type="slidenum">
              <a:rPr lang="en-GB"/>
              <a:pPr>
                <a:defRPr/>
              </a:pPr>
              <a:t>‹nº›</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921EAF2F-A6EF-4CF0-BF31-F4A1439FF459}" type="datetimeFigureOut">
              <a:rPr lang="en-US"/>
              <a:pPr>
                <a:defRPr/>
              </a:pPr>
              <a:t>10/27/2014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49512DB-8C92-4AB6-926A-CCD9B50AC387}" type="slidenum">
              <a:rPr lang="en-GB"/>
              <a:pPr>
                <a:defRPr/>
              </a:pPr>
              <a:t>‹nº›</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6.wmf"/></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ubtitle 2"/>
          <p:cNvSpPr>
            <a:spLocks noGrp="1"/>
          </p:cNvSpPr>
          <p:nvPr>
            <p:ph type="subTitle" idx="1"/>
          </p:nvPr>
        </p:nvSpPr>
        <p:spPr>
          <a:xfrm>
            <a:off x="1357313" y="571500"/>
            <a:ext cx="6400800" cy="681038"/>
          </a:xfrm>
        </p:spPr>
        <p:txBody>
          <a:bodyPr/>
          <a:lstStyle/>
          <a:p>
            <a:pPr eaLnBrk="1" hangingPunct="1"/>
            <a:r>
              <a:rPr lang="en-GB" sz="2800" b="1" smtClean="0">
                <a:solidFill>
                  <a:schemeClr val="tx1"/>
                </a:solidFill>
              </a:rPr>
              <a:t>Analisando as Crateras Lunares</a:t>
            </a:r>
          </a:p>
        </p:txBody>
      </p:sp>
      <p:sp>
        <p:nvSpPr>
          <p:cNvPr id="8" name="Subtitle 2"/>
          <p:cNvSpPr txBox="1">
            <a:spLocks/>
          </p:cNvSpPr>
          <p:nvPr/>
        </p:nvSpPr>
        <p:spPr>
          <a:xfrm>
            <a:off x="2143125" y="5429250"/>
            <a:ext cx="4929188" cy="681038"/>
          </a:xfrm>
          <a:prstGeom prst="rect">
            <a:avLst/>
          </a:prstGeom>
        </p:spPr>
        <p:txBody>
          <a:bodyPr>
            <a:normAutofit fontScale="70000" lnSpcReduction="20000"/>
          </a:bodyPr>
          <a:lstStyle/>
          <a:p>
            <a:pPr algn="ctr" fontAlgn="auto">
              <a:spcBef>
                <a:spcPct val="20000"/>
              </a:spcBef>
              <a:spcAft>
                <a:spcPts val="0"/>
              </a:spcAft>
              <a:buFont typeface="Arial" pitchFamily="34" charset="0"/>
              <a:buNone/>
              <a:defRPr/>
            </a:pPr>
            <a:r>
              <a:rPr lang="en-GB" sz="3200" dirty="0" err="1">
                <a:latin typeface="+mn-lt"/>
                <a:cs typeface="+mn-cs"/>
              </a:rPr>
              <a:t>Usando</a:t>
            </a:r>
            <a:r>
              <a:rPr lang="en-GB" sz="3200" dirty="0">
                <a:latin typeface="+mn-lt"/>
                <a:cs typeface="+mn-cs"/>
              </a:rPr>
              <a:t> dados </a:t>
            </a:r>
            <a:r>
              <a:rPr lang="en-GB" sz="3200" dirty="0" err="1">
                <a:latin typeface="+mn-lt"/>
                <a:cs typeface="+mn-cs"/>
              </a:rPr>
              <a:t>obtidos</a:t>
            </a:r>
            <a:r>
              <a:rPr lang="en-GB" sz="3200" dirty="0">
                <a:latin typeface="+mn-lt"/>
                <a:cs typeface="+mn-cs"/>
              </a:rPr>
              <a:t> a </a:t>
            </a:r>
            <a:r>
              <a:rPr lang="en-GB" sz="3200" dirty="0" err="1">
                <a:latin typeface="+mn-lt"/>
                <a:cs typeface="+mn-cs"/>
              </a:rPr>
              <a:t>partir</a:t>
            </a:r>
            <a:r>
              <a:rPr lang="en-GB" sz="3200" dirty="0">
                <a:latin typeface="+mn-lt"/>
                <a:cs typeface="+mn-cs"/>
              </a:rPr>
              <a:t> do </a:t>
            </a:r>
            <a:r>
              <a:rPr lang="en-GB" sz="3200" dirty="0" err="1">
                <a:latin typeface="+mn-lt"/>
                <a:cs typeface="+mn-cs"/>
              </a:rPr>
              <a:t>Telescópio</a:t>
            </a:r>
            <a:r>
              <a:rPr lang="en-GB" sz="3200" dirty="0">
                <a:latin typeface="+mn-lt"/>
                <a:cs typeface="+mn-cs"/>
              </a:rPr>
              <a:t> Liverpool</a:t>
            </a:r>
          </a:p>
        </p:txBody>
      </p:sp>
      <p:pic>
        <p:nvPicPr>
          <p:cNvPr id="3076" name="Picture 3"/>
          <p:cNvPicPr>
            <a:picLocks noChangeAspect="1" noChangeArrowheads="1"/>
          </p:cNvPicPr>
          <p:nvPr/>
        </p:nvPicPr>
        <p:blipFill>
          <a:blip r:embed="rId2" cstate="print"/>
          <a:srcRect/>
          <a:stretch>
            <a:fillRect/>
          </a:stretch>
        </p:blipFill>
        <p:spPr bwMode="auto">
          <a:xfrm>
            <a:off x="2143125" y="1500188"/>
            <a:ext cx="4953000" cy="3567112"/>
          </a:xfrm>
          <a:prstGeom prst="rect">
            <a:avLst/>
          </a:prstGeom>
          <a:noFill/>
          <a:ln w="9525">
            <a:noFill/>
            <a:miter lim="800000"/>
            <a:headEnd/>
            <a:tailEnd/>
          </a:ln>
        </p:spPr>
      </p:pic>
      <p:pic>
        <p:nvPicPr>
          <p:cNvPr id="3077" name="Picture 9" descr="econtentpluslogo.gif"/>
          <p:cNvPicPr>
            <a:picLocks noChangeAspect="1"/>
          </p:cNvPicPr>
          <p:nvPr/>
        </p:nvPicPr>
        <p:blipFill>
          <a:blip r:embed="rId3" cstate="print"/>
          <a:srcRect/>
          <a:stretch>
            <a:fillRect/>
          </a:stretch>
        </p:blipFill>
        <p:spPr bwMode="auto">
          <a:xfrm>
            <a:off x="6786563" y="5929313"/>
            <a:ext cx="1990725" cy="666750"/>
          </a:xfrm>
          <a:prstGeom prst="rect">
            <a:avLst/>
          </a:prstGeom>
          <a:noFill/>
          <a:ln w="9525">
            <a:noFill/>
            <a:miter lim="800000"/>
            <a:headEnd/>
            <a:tailEnd/>
          </a:ln>
        </p:spPr>
      </p:pic>
      <p:pic>
        <p:nvPicPr>
          <p:cNvPr id="3078" name="Picture 10" descr="nsologo.gif"/>
          <p:cNvPicPr>
            <a:picLocks noChangeAspect="1"/>
          </p:cNvPicPr>
          <p:nvPr/>
        </p:nvPicPr>
        <p:blipFill>
          <a:blip r:embed="rId4" cstate="print"/>
          <a:srcRect/>
          <a:stretch>
            <a:fillRect/>
          </a:stretch>
        </p:blipFill>
        <p:spPr bwMode="auto">
          <a:xfrm>
            <a:off x="285750" y="5715000"/>
            <a:ext cx="1447800" cy="90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ubtitle 2"/>
          <p:cNvSpPr>
            <a:spLocks noGrp="1"/>
          </p:cNvSpPr>
          <p:nvPr>
            <p:ph type="subTitle" idx="1"/>
          </p:nvPr>
        </p:nvSpPr>
        <p:spPr>
          <a:xfrm>
            <a:off x="1357313" y="714375"/>
            <a:ext cx="6400800" cy="681038"/>
          </a:xfrm>
        </p:spPr>
        <p:txBody>
          <a:bodyPr/>
          <a:lstStyle/>
          <a:p>
            <a:pPr eaLnBrk="1" hangingPunct="1"/>
            <a:r>
              <a:rPr lang="en-GB" u="sng" dirty="0" err="1" smtClean="0">
                <a:solidFill>
                  <a:schemeClr val="tx1"/>
                </a:solidFill>
              </a:rPr>
              <a:t>Realizando</a:t>
            </a:r>
            <a:r>
              <a:rPr lang="en-GB" u="sng" dirty="0" smtClean="0">
                <a:solidFill>
                  <a:schemeClr val="tx1"/>
                </a:solidFill>
              </a:rPr>
              <a:t> as </a:t>
            </a:r>
            <a:r>
              <a:rPr lang="en-GB" u="sng" dirty="0" err="1" smtClean="0">
                <a:solidFill>
                  <a:schemeClr val="tx1"/>
                </a:solidFill>
              </a:rPr>
              <a:t>Medições</a:t>
            </a:r>
            <a:endParaRPr lang="en-GB" u="sng" dirty="0" smtClean="0">
              <a:solidFill>
                <a:schemeClr val="tx1"/>
              </a:solidFill>
            </a:endParaRPr>
          </a:p>
        </p:txBody>
      </p:sp>
      <p:sp>
        <p:nvSpPr>
          <p:cNvPr id="8" name="Subtitle 2"/>
          <p:cNvSpPr txBox="1">
            <a:spLocks/>
          </p:cNvSpPr>
          <p:nvPr/>
        </p:nvSpPr>
        <p:spPr>
          <a:xfrm>
            <a:off x="714375" y="1571625"/>
            <a:ext cx="7643813" cy="2001838"/>
          </a:xfrm>
          <a:prstGeom prst="rect">
            <a:avLst/>
          </a:prstGeom>
        </p:spPr>
        <p:txBody>
          <a:bodyPr>
            <a:normAutofit/>
          </a:bodyPr>
          <a:lstStyle/>
          <a:p>
            <a:pPr>
              <a:defRPr/>
            </a:pPr>
            <a:r>
              <a:rPr lang="pt-PT" sz="2400" dirty="0">
                <a:latin typeface="+mn-lt"/>
              </a:rPr>
              <a:t>Após terem construído o puzzle cada grupo deverá analisar três zonas. (O professor atribuirá as zonas a cada grupo de forma a cobrir toda a imagem e garantindo que a mesma zona é analisada por mais do que um grupo).</a:t>
            </a:r>
          </a:p>
          <a:p>
            <a:pPr>
              <a:defRPr/>
            </a:pPr>
            <a:r>
              <a:rPr lang="pt-PT" sz="2400" dirty="0">
                <a:latin typeface="+mn-lt"/>
              </a:rPr>
              <a:t>Os alunos deverão preencher uma tabela similar à seguinte:</a:t>
            </a:r>
          </a:p>
          <a:p>
            <a:pPr algn="ctr" fontAlgn="auto">
              <a:spcBef>
                <a:spcPct val="20000"/>
              </a:spcBef>
              <a:spcAft>
                <a:spcPts val="0"/>
              </a:spcAft>
              <a:buFont typeface="Arial" pitchFamily="34" charset="0"/>
              <a:buNone/>
              <a:defRPr/>
            </a:pPr>
            <a:endParaRPr lang="en-GB" sz="2400" dirty="0">
              <a:latin typeface="+mn-lt"/>
              <a:cs typeface="+mn-cs"/>
            </a:endParaRPr>
          </a:p>
        </p:txBody>
      </p:sp>
      <p:graphicFrame>
        <p:nvGraphicFramePr>
          <p:cNvPr id="5" name="Table 4"/>
          <p:cNvGraphicFramePr>
            <a:graphicFrameLocks noGrp="1"/>
          </p:cNvGraphicFramePr>
          <p:nvPr/>
        </p:nvGraphicFramePr>
        <p:xfrm>
          <a:off x="1500188" y="3643313"/>
          <a:ext cx="6096000" cy="1752600"/>
        </p:xfrm>
        <a:graphic>
          <a:graphicData uri="http://schemas.openxmlformats.org/drawingml/2006/table">
            <a:tbl>
              <a:tblPr firstRow="1" bandRow="1">
                <a:tableStyleId>{F5AB1C69-6EDB-4FF4-983F-18BD219EF322}</a:tableStyleId>
              </a:tblPr>
              <a:tblGrid>
                <a:gridCol w="2032000"/>
                <a:gridCol w="2032000"/>
                <a:gridCol w="2032000"/>
              </a:tblGrid>
              <a:tr h="370840">
                <a:tc>
                  <a:txBody>
                    <a:bodyPr/>
                    <a:lstStyle/>
                    <a:p>
                      <a:pPr algn="ctr"/>
                      <a:r>
                        <a:rPr lang="pt-PT" noProof="0" smtClean="0"/>
                        <a:t>Região da Lua</a:t>
                      </a:r>
                      <a:endParaRPr lang="pt-PT" noProof="0"/>
                    </a:p>
                  </a:txBody>
                  <a:tcPr/>
                </a:tc>
                <a:tc>
                  <a:txBody>
                    <a:bodyPr/>
                    <a:lstStyle/>
                    <a:p>
                      <a:pPr algn="ctr"/>
                      <a:r>
                        <a:rPr lang="pt-PT" noProof="0" smtClean="0"/>
                        <a:t>Número de Crateras</a:t>
                      </a:r>
                      <a:endParaRPr lang="pt-PT" noProof="0"/>
                    </a:p>
                  </a:txBody>
                  <a:tcPr/>
                </a:tc>
                <a:tc>
                  <a:txBody>
                    <a:bodyPr/>
                    <a:lstStyle/>
                    <a:p>
                      <a:pPr algn="ctr"/>
                      <a:r>
                        <a:rPr lang="pt-PT" noProof="0" dirty="0" smtClean="0"/>
                        <a:t>Comprimento da maior cratera(cm)</a:t>
                      </a:r>
                      <a:endParaRPr lang="pt-PT" noProof="0" dirty="0"/>
                    </a:p>
                  </a:txBody>
                  <a:tcPr/>
                </a:tc>
              </a:tr>
              <a:tr h="370840">
                <a:tc>
                  <a:txBody>
                    <a:bodyPr/>
                    <a:lstStyle/>
                    <a:p>
                      <a:pPr algn="ctr"/>
                      <a:r>
                        <a:rPr lang="pt-PT" noProof="0" smtClean="0"/>
                        <a:t>Zona 1</a:t>
                      </a:r>
                      <a:endParaRPr lang="pt-PT" noProof="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pt-PT" noProof="0" smtClean="0"/>
                        <a:t>Zona</a:t>
                      </a:r>
                      <a:r>
                        <a:rPr lang="pt-PT" baseline="0" noProof="0" smtClean="0"/>
                        <a:t> 2</a:t>
                      </a:r>
                      <a:endParaRPr lang="pt-PT" noProof="0"/>
                    </a:p>
                  </a:txBody>
                  <a:tcPr/>
                </a:tc>
                <a:tc>
                  <a:txBody>
                    <a:bodyPr/>
                    <a:lstStyle/>
                    <a:p>
                      <a:pPr algn="ctr"/>
                      <a:endParaRPr lang="en-GB" dirty="0"/>
                    </a:p>
                  </a:txBody>
                  <a:tcPr/>
                </a:tc>
                <a:tc>
                  <a:txBody>
                    <a:bodyPr/>
                    <a:lstStyle/>
                    <a:p>
                      <a:pPr algn="ctr"/>
                      <a:endParaRPr lang="en-GB" dirty="0"/>
                    </a:p>
                  </a:txBody>
                  <a:tcPr/>
                </a:tc>
              </a:tr>
              <a:tr h="370840">
                <a:tc>
                  <a:txBody>
                    <a:bodyPr/>
                    <a:lstStyle/>
                    <a:p>
                      <a:pPr algn="ctr"/>
                      <a:r>
                        <a:rPr lang="pt-PT" noProof="0" dirty="0" smtClean="0"/>
                        <a:t>Zona 3</a:t>
                      </a:r>
                      <a:endParaRPr lang="pt-PT" noProof="0" dirty="0"/>
                    </a:p>
                  </a:txBody>
                  <a:tcPr/>
                </a:tc>
                <a:tc>
                  <a:txBody>
                    <a:bodyPr/>
                    <a:lstStyle/>
                    <a:p>
                      <a:pPr algn="ctr"/>
                      <a:endParaRPr lang="en-GB" dirty="0"/>
                    </a:p>
                  </a:txBody>
                  <a:tcPr/>
                </a:tc>
                <a:tc>
                  <a:txBody>
                    <a:bodyPr/>
                    <a:lstStyle/>
                    <a:p>
                      <a:pPr algn="ctr"/>
                      <a:endParaRPr lang="en-GB" dirty="0"/>
                    </a:p>
                  </a:txBody>
                  <a:tcPr/>
                </a:tc>
              </a:tr>
            </a:tbl>
          </a:graphicData>
        </a:graphic>
      </p:graphicFrame>
      <p:sp>
        <p:nvSpPr>
          <p:cNvPr id="7" name="Subtitle 2"/>
          <p:cNvSpPr txBox="1">
            <a:spLocks/>
          </p:cNvSpPr>
          <p:nvPr/>
        </p:nvSpPr>
        <p:spPr>
          <a:xfrm>
            <a:off x="785813" y="5715000"/>
            <a:ext cx="7643812" cy="571500"/>
          </a:xfrm>
          <a:prstGeom prst="rect">
            <a:avLst/>
          </a:prstGeom>
        </p:spPr>
        <p:txBody>
          <a:bodyPr>
            <a:normAutofit fontScale="92500"/>
          </a:bodyPr>
          <a:lstStyle/>
          <a:p>
            <a:pPr algn="ctr" fontAlgn="auto">
              <a:spcBef>
                <a:spcPct val="20000"/>
              </a:spcBef>
              <a:spcAft>
                <a:spcPts val="0"/>
              </a:spcAft>
              <a:buFont typeface="Arial" pitchFamily="34" charset="0"/>
              <a:buNone/>
              <a:defRPr/>
            </a:pPr>
            <a:r>
              <a:rPr lang="en-GB" sz="2400" dirty="0" err="1">
                <a:latin typeface="+mn-lt"/>
                <a:cs typeface="+mn-cs"/>
              </a:rPr>
              <a:t>Certifique</a:t>
            </a:r>
            <a:r>
              <a:rPr lang="en-GB" sz="2400" dirty="0">
                <a:latin typeface="+mn-lt"/>
                <a:cs typeface="+mn-cs"/>
              </a:rPr>
              <a:t>-se de </a:t>
            </a:r>
            <a:r>
              <a:rPr lang="en-GB" sz="2400" dirty="0" err="1">
                <a:latin typeface="+mn-lt"/>
                <a:cs typeface="+mn-cs"/>
              </a:rPr>
              <a:t>que</a:t>
            </a:r>
            <a:r>
              <a:rPr lang="en-GB" sz="2400" dirty="0">
                <a:latin typeface="+mn-lt"/>
                <a:cs typeface="+mn-cs"/>
              </a:rPr>
              <a:t> </a:t>
            </a:r>
            <a:r>
              <a:rPr lang="en-GB" sz="2400" dirty="0" err="1">
                <a:latin typeface="+mn-lt"/>
                <a:cs typeface="+mn-cs"/>
              </a:rPr>
              <a:t>os</a:t>
            </a:r>
            <a:r>
              <a:rPr lang="en-GB" sz="2400" dirty="0">
                <a:latin typeface="+mn-lt"/>
                <a:cs typeface="+mn-cs"/>
              </a:rPr>
              <a:t> </a:t>
            </a:r>
            <a:r>
              <a:rPr lang="en-GB" sz="2400" dirty="0" err="1">
                <a:latin typeface="+mn-lt"/>
                <a:cs typeface="+mn-cs"/>
              </a:rPr>
              <a:t>alunos</a:t>
            </a:r>
            <a:r>
              <a:rPr lang="en-GB" sz="2400" dirty="0">
                <a:latin typeface="+mn-lt"/>
                <a:cs typeface="+mn-cs"/>
              </a:rPr>
              <a:t> </a:t>
            </a:r>
            <a:r>
              <a:rPr lang="en-GB" sz="2400" dirty="0" err="1">
                <a:latin typeface="+mn-lt"/>
                <a:cs typeface="+mn-cs"/>
              </a:rPr>
              <a:t>numeram</a:t>
            </a:r>
            <a:r>
              <a:rPr lang="en-GB" sz="2400" dirty="0">
                <a:latin typeface="+mn-lt"/>
                <a:cs typeface="+mn-cs"/>
              </a:rPr>
              <a:t> </a:t>
            </a:r>
            <a:r>
              <a:rPr lang="en-GB" sz="2400" dirty="0" err="1">
                <a:latin typeface="+mn-lt"/>
                <a:cs typeface="+mn-cs"/>
              </a:rPr>
              <a:t>cada</a:t>
            </a:r>
            <a:r>
              <a:rPr lang="en-GB" sz="2400" dirty="0">
                <a:latin typeface="+mn-lt"/>
                <a:cs typeface="+mn-cs"/>
              </a:rPr>
              <a:t> </a:t>
            </a:r>
            <a:r>
              <a:rPr lang="en-GB" sz="2400" dirty="0" err="1">
                <a:latin typeface="+mn-lt"/>
                <a:cs typeface="+mn-cs"/>
              </a:rPr>
              <a:t>uma</a:t>
            </a:r>
            <a:r>
              <a:rPr lang="en-GB" sz="2400" dirty="0">
                <a:latin typeface="+mn-lt"/>
                <a:cs typeface="+mn-cs"/>
              </a:rPr>
              <a:t> das </a:t>
            </a:r>
            <a:r>
              <a:rPr lang="en-GB" sz="2400" dirty="0" err="1">
                <a:latin typeface="+mn-lt"/>
                <a:cs typeface="+mn-cs"/>
              </a:rPr>
              <a:t>crateras</a:t>
            </a:r>
            <a:r>
              <a:rPr lang="en-GB" sz="2400" dirty="0">
                <a:latin typeface="+mn-lt"/>
                <a:cs typeface="+mn-cs"/>
              </a:rPr>
              <a:t>.</a:t>
            </a:r>
          </a:p>
          <a:p>
            <a:pPr algn="ctr" fontAlgn="auto">
              <a:spcBef>
                <a:spcPct val="20000"/>
              </a:spcBef>
              <a:spcAft>
                <a:spcPts val="0"/>
              </a:spcAft>
              <a:buFont typeface="Arial" pitchFamily="34" charset="0"/>
              <a:buNone/>
              <a:defRPr/>
            </a:pPr>
            <a:endParaRPr lang="en-GB" sz="2400" dirty="0">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Convertendo as Unidades</a:t>
            </a:r>
          </a:p>
        </p:txBody>
      </p:sp>
      <p:sp>
        <p:nvSpPr>
          <p:cNvPr id="8" name="Subtitle 2"/>
          <p:cNvSpPr txBox="1">
            <a:spLocks/>
          </p:cNvSpPr>
          <p:nvPr/>
        </p:nvSpPr>
        <p:spPr>
          <a:xfrm>
            <a:off x="714375" y="1571625"/>
            <a:ext cx="7643813" cy="4521200"/>
          </a:xfrm>
          <a:prstGeom prst="rect">
            <a:avLst/>
          </a:prstGeom>
        </p:spPr>
        <p:txBody>
          <a:bodyPr>
            <a:normAutofit/>
          </a:bodyPr>
          <a:lstStyle/>
          <a:p>
            <a:pPr>
              <a:defRPr/>
            </a:pPr>
            <a:r>
              <a:rPr lang="pt-PT" sz="2400" dirty="0">
                <a:latin typeface="+mn-lt"/>
              </a:rPr>
              <a:t>Os alunos devem agora converter as medidas efetuadas (cm) para km atendendo a que: </a:t>
            </a:r>
          </a:p>
          <a:p>
            <a:pPr>
              <a:defRPr/>
            </a:pPr>
            <a:endParaRPr lang="pt-PT" sz="2400" dirty="0">
              <a:latin typeface="+mn-lt"/>
            </a:endParaRPr>
          </a:p>
          <a:p>
            <a:pPr>
              <a:defRPr/>
            </a:pPr>
            <a:r>
              <a:rPr lang="pt-PT" sz="2400" i="1" dirty="0" err="1">
                <a:latin typeface="+mn-lt"/>
              </a:rPr>
              <a:t>raio</a:t>
            </a:r>
            <a:r>
              <a:rPr lang="pt-PT" sz="2400" baseline="-25000" dirty="0" err="1">
                <a:latin typeface="+mn-lt"/>
              </a:rPr>
              <a:t>Lua</a:t>
            </a:r>
            <a:r>
              <a:rPr lang="pt-PT" sz="2400" dirty="0">
                <a:latin typeface="+mn-lt"/>
              </a:rPr>
              <a:t>= 1738Km</a:t>
            </a:r>
          </a:p>
          <a:p>
            <a:pPr>
              <a:defRPr/>
            </a:pPr>
            <a:endParaRPr lang="pt-PT" sz="2400" dirty="0">
              <a:latin typeface="+mn-lt"/>
            </a:endParaRPr>
          </a:p>
          <a:p>
            <a:pPr>
              <a:defRPr/>
            </a:pPr>
            <a:r>
              <a:rPr lang="pt-PT" sz="2400" dirty="0">
                <a:latin typeface="+mn-lt"/>
              </a:rPr>
              <a:t> medindo com a régua o raio da Lua analisada e utilizando a expressão:</a:t>
            </a:r>
          </a:p>
          <a:p>
            <a:pPr>
              <a:defRPr/>
            </a:pPr>
            <a:endParaRPr lang="pt-PT" sz="2400" dirty="0">
              <a:latin typeface="+mn-lt"/>
            </a:endParaRPr>
          </a:p>
          <a:p>
            <a:pPr>
              <a:defRPr/>
            </a:pPr>
            <a:endParaRPr lang="pt-PT" sz="2400" dirty="0">
              <a:latin typeface="+mn-lt"/>
            </a:endParaRPr>
          </a:p>
          <a:p>
            <a:pPr>
              <a:defRPr/>
            </a:pPr>
            <a:endParaRPr lang="pt-PT" sz="2400" dirty="0">
              <a:latin typeface="+mn-lt"/>
            </a:endParaRPr>
          </a:p>
          <a:p>
            <a:pPr>
              <a:defRPr/>
            </a:pPr>
            <a:r>
              <a:rPr lang="pt-PT" sz="2400" dirty="0">
                <a:latin typeface="+mn-lt"/>
              </a:rPr>
              <a:t>     obtém-se o valor do comprimento das crateras em km</a:t>
            </a:r>
          </a:p>
          <a:p>
            <a:pPr>
              <a:defRPr/>
            </a:pPr>
            <a:r>
              <a:rPr lang="pt-PT" sz="2400" dirty="0">
                <a:latin typeface="+mn-lt"/>
              </a:rPr>
              <a:t> </a:t>
            </a:r>
          </a:p>
          <a:p>
            <a:pPr algn="ctr" fontAlgn="auto">
              <a:spcBef>
                <a:spcPct val="20000"/>
              </a:spcBef>
              <a:spcAft>
                <a:spcPts val="0"/>
              </a:spcAft>
              <a:buFont typeface="Arial" pitchFamily="34" charset="0"/>
              <a:buNone/>
              <a:defRPr/>
            </a:pPr>
            <a:endParaRPr lang="en-GB" sz="1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p:txBody>
      </p:sp>
      <p:graphicFrame>
        <p:nvGraphicFramePr>
          <p:cNvPr id="1026" name="Object 2"/>
          <p:cNvGraphicFramePr>
            <a:graphicFrameLocks noChangeAspect="1"/>
          </p:cNvGraphicFramePr>
          <p:nvPr/>
        </p:nvGraphicFramePr>
        <p:xfrm>
          <a:off x="2700338" y="4292600"/>
          <a:ext cx="3759200" cy="836613"/>
        </p:xfrm>
        <a:graphic>
          <a:graphicData uri="http://schemas.openxmlformats.org/presentationml/2006/ole">
            <mc:AlternateContent xmlns:mc="http://schemas.openxmlformats.org/markup-compatibility/2006">
              <mc:Choice xmlns:v="urn:schemas-microsoft-com:vml" Requires="v">
                <p:oleObj spid="_x0000_s1027" name="Equação" r:id="rId3" imgW="1892160" imgH="419040" progId="Equation.3">
                  <p:embed/>
                </p:oleObj>
              </mc:Choice>
              <mc:Fallback>
                <p:oleObj name="Equação" r:id="rId3" imgW="1892160" imgH="41904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0338" y="4292600"/>
                        <a:ext cx="3759200" cy="836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Descrevendo a Zona</a:t>
            </a:r>
          </a:p>
        </p:txBody>
      </p:sp>
      <p:sp>
        <p:nvSpPr>
          <p:cNvPr id="8" name="Subtitle 2"/>
          <p:cNvSpPr txBox="1">
            <a:spLocks/>
          </p:cNvSpPr>
          <p:nvPr/>
        </p:nvSpPr>
        <p:spPr>
          <a:xfrm>
            <a:off x="714375" y="1571625"/>
            <a:ext cx="7643813" cy="4643438"/>
          </a:xfrm>
          <a:prstGeom prst="rect">
            <a:avLst/>
          </a:prstGeom>
        </p:spPr>
        <p:txBody>
          <a:bodyPr>
            <a:normAutofit lnSpcReduction="10000"/>
          </a:bodyPr>
          <a:lstStyle/>
          <a:p>
            <a:pPr algn="ctr" fontAlgn="auto">
              <a:spcBef>
                <a:spcPct val="20000"/>
              </a:spcBef>
              <a:spcAft>
                <a:spcPts val="0"/>
              </a:spcAft>
              <a:buFont typeface="Arial" pitchFamily="34" charset="0"/>
              <a:buNone/>
              <a:defRPr/>
            </a:pPr>
            <a:r>
              <a:rPr lang="pt-PT" sz="2400" dirty="0">
                <a:latin typeface="+mn-lt"/>
                <a:cs typeface="+mn-cs"/>
              </a:rPr>
              <a:t>O próximo passo é olhar para a zona analisada e descrevê-la. É inteiramente coberto de crateras ou há regiões planas? Tentar gerar uma estimativa em percentagem do número de crateras / área da região. Existem </a:t>
            </a:r>
            <a:r>
              <a:rPr lang="pt-PT" sz="2400" dirty="0">
                <a:latin typeface="+mn-lt"/>
              </a:rPr>
              <a:t>cordilheiras visíveis? Qual a sua extensão? Existem quaisquer características incomuns a referir?</a:t>
            </a: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r>
              <a:rPr lang="en-GB" sz="2400" dirty="0" err="1">
                <a:latin typeface="+mn-lt"/>
                <a:cs typeface="+mn-cs"/>
              </a:rPr>
              <a:t>Quando</a:t>
            </a:r>
            <a:r>
              <a:rPr lang="en-GB" sz="2400" dirty="0">
                <a:latin typeface="+mn-lt"/>
                <a:cs typeface="+mn-cs"/>
              </a:rPr>
              <a:t> </a:t>
            </a:r>
            <a:r>
              <a:rPr lang="en-GB" sz="2400" dirty="0" err="1">
                <a:latin typeface="+mn-lt"/>
                <a:cs typeface="+mn-cs"/>
              </a:rPr>
              <a:t>cada</a:t>
            </a:r>
            <a:r>
              <a:rPr lang="en-GB" sz="2400" dirty="0">
                <a:latin typeface="+mn-lt"/>
                <a:cs typeface="+mn-cs"/>
              </a:rPr>
              <a:t> </a:t>
            </a:r>
            <a:r>
              <a:rPr lang="en-GB" sz="2400" dirty="0" err="1">
                <a:latin typeface="+mn-lt"/>
                <a:cs typeface="+mn-cs"/>
              </a:rPr>
              <a:t>grupo</a:t>
            </a:r>
            <a:r>
              <a:rPr lang="en-GB" sz="2400" dirty="0">
                <a:latin typeface="+mn-lt"/>
                <a:cs typeface="+mn-cs"/>
              </a:rPr>
              <a:t> </a:t>
            </a:r>
            <a:r>
              <a:rPr lang="en-GB" sz="2400" dirty="0" err="1">
                <a:latin typeface="+mn-lt"/>
                <a:cs typeface="+mn-cs"/>
              </a:rPr>
              <a:t>chegar</a:t>
            </a:r>
            <a:r>
              <a:rPr lang="en-GB" sz="2400" dirty="0">
                <a:latin typeface="+mn-lt"/>
                <a:cs typeface="+mn-cs"/>
              </a:rPr>
              <a:t> a </a:t>
            </a:r>
            <a:r>
              <a:rPr lang="en-GB" sz="2400" dirty="0" err="1">
                <a:latin typeface="+mn-lt"/>
                <a:cs typeface="+mn-cs"/>
              </a:rPr>
              <a:t>acordo</a:t>
            </a:r>
            <a:r>
              <a:rPr lang="en-GB" sz="2400" dirty="0">
                <a:latin typeface="+mn-lt"/>
                <a:cs typeface="+mn-cs"/>
              </a:rPr>
              <a:t> </a:t>
            </a:r>
            <a:r>
              <a:rPr lang="en-GB" sz="2400" dirty="0" err="1">
                <a:latin typeface="+mn-lt"/>
                <a:cs typeface="+mn-cs"/>
              </a:rPr>
              <a:t>deve</a:t>
            </a:r>
            <a:r>
              <a:rPr lang="en-GB" sz="2400" dirty="0">
                <a:latin typeface="+mn-lt"/>
                <a:cs typeface="+mn-cs"/>
              </a:rPr>
              <a:t> </a:t>
            </a:r>
            <a:r>
              <a:rPr lang="en-GB" sz="2400" dirty="0" err="1">
                <a:latin typeface="+mn-lt"/>
                <a:cs typeface="+mn-cs"/>
              </a:rPr>
              <a:t>escrever</a:t>
            </a:r>
            <a:r>
              <a:rPr lang="en-GB" sz="2400" dirty="0">
                <a:latin typeface="+mn-lt"/>
                <a:cs typeface="+mn-cs"/>
              </a:rPr>
              <a:t> a </a:t>
            </a:r>
            <a:r>
              <a:rPr lang="en-GB" sz="2400" dirty="0" err="1">
                <a:latin typeface="+mn-lt"/>
                <a:cs typeface="+mn-cs"/>
              </a:rPr>
              <a:t>sua</a:t>
            </a:r>
            <a:r>
              <a:rPr lang="en-GB" sz="2400" dirty="0">
                <a:latin typeface="+mn-lt"/>
                <a:cs typeface="+mn-cs"/>
              </a:rPr>
              <a:t> </a:t>
            </a:r>
            <a:r>
              <a:rPr lang="en-GB" sz="2400" dirty="0" err="1">
                <a:latin typeface="+mn-lt"/>
                <a:cs typeface="+mn-cs"/>
              </a:rPr>
              <a:t>descrição</a:t>
            </a:r>
            <a:r>
              <a:rPr lang="en-GB" sz="2400" dirty="0">
                <a:latin typeface="+mn-lt"/>
                <a:cs typeface="+mn-cs"/>
              </a:rPr>
              <a:t> </a:t>
            </a:r>
            <a:r>
              <a:rPr lang="en-GB" sz="2400" dirty="0" err="1">
                <a:latin typeface="+mn-lt"/>
                <a:cs typeface="+mn-cs"/>
              </a:rPr>
              <a:t>para</a:t>
            </a:r>
            <a:r>
              <a:rPr lang="en-GB" sz="2400" dirty="0">
                <a:latin typeface="+mn-lt"/>
                <a:cs typeface="+mn-cs"/>
              </a:rPr>
              <a:t> </a:t>
            </a:r>
            <a:r>
              <a:rPr lang="en-GB" sz="2400" dirty="0" err="1">
                <a:latin typeface="+mn-lt"/>
                <a:cs typeface="+mn-cs"/>
              </a:rPr>
              <a:t>mais</a:t>
            </a:r>
            <a:r>
              <a:rPr lang="en-GB" sz="2400" dirty="0">
                <a:latin typeface="+mn-lt"/>
                <a:cs typeface="+mn-cs"/>
              </a:rPr>
              <a:t> </a:t>
            </a:r>
            <a:r>
              <a:rPr lang="en-GB" sz="2400" dirty="0" err="1">
                <a:latin typeface="+mn-lt"/>
                <a:cs typeface="+mn-cs"/>
              </a:rPr>
              <a:t>tarde</a:t>
            </a:r>
            <a:r>
              <a:rPr lang="en-GB" sz="2400" dirty="0">
                <a:latin typeface="+mn-lt"/>
                <a:cs typeface="+mn-cs"/>
              </a:rPr>
              <a:t> </a:t>
            </a:r>
            <a:r>
              <a:rPr lang="en-GB" sz="2400" dirty="0" err="1">
                <a:latin typeface="+mn-lt"/>
                <a:cs typeface="+mn-cs"/>
              </a:rPr>
              <a:t>comunicar</a:t>
            </a:r>
            <a:r>
              <a:rPr lang="en-GB" sz="2400" dirty="0">
                <a:latin typeface="+mn-lt"/>
                <a:cs typeface="+mn-cs"/>
              </a:rPr>
              <a:t> à </a:t>
            </a:r>
            <a:r>
              <a:rPr lang="en-GB" sz="2400" dirty="0" err="1">
                <a:latin typeface="+mn-lt"/>
                <a:cs typeface="+mn-cs"/>
              </a:rPr>
              <a:t>turma</a:t>
            </a:r>
            <a:r>
              <a:rPr lang="en-GB" sz="2400" dirty="0">
                <a:latin typeface="+mn-lt"/>
                <a:cs typeface="+mn-cs"/>
              </a:rPr>
              <a:t>.</a:t>
            </a:r>
          </a:p>
          <a:p>
            <a:pPr algn="ctr" fontAlgn="auto">
              <a:spcBef>
                <a:spcPct val="20000"/>
              </a:spcBef>
              <a:spcAft>
                <a:spcPts val="0"/>
              </a:spcAft>
              <a:buFont typeface="Arial" pitchFamily="34" charset="0"/>
              <a:buNone/>
              <a:defRPr/>
            </a:pPr>
            <a:endParaRPr lang="en-GB" sz="2400" dirty="0">
              <a:latin typeface="+mn-lt"/>
              <a:cs typeface="+mn-cs"/>
            </a:endParaRPr>
          </a:p>
        </p:txBody>
      </p:sp>
      <p:pic>
        <p:nvPicPr>
          <p:cNvPr id="13316" name="Picture 6" descr="range.jpg"/>
          <p:cNvPicPr>
            <a:picLocks noChangeAspect="1"/>
          </p:cNvPicPr>
          <p:nvPr/>
        </p:nvPicPr>
        <p:blipFill>
          <a:blip r:embed="rId2" cstate="print"/>
          <a:srcRect/>
          <a:stretch>
            <a:fillRect/>
          </a:stretch>
        </p:blipFill>
        <p:spPr bwMode="auto">
          <a:xfrm>
            <a:off x="2000250" y="3714750"/>
            <a:ext cx="5143500" cy="1423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Discussão</a:t>
            </a:r>
          </a:p>
        </p:txBody>
      </p:sp>
      <p:sp>
        <p:nvSpPr>
          <p:cNvPr id="8" name="Subtitle 2"/>
          <p:cNvSpPr txBox="1">
            <a:spLocks/>
          </p:cNvSpPr>
          <p:nvPr/>
        </p:nvSpPr>
        <p:spPr>
          <a:xfrm>
            <a:off x="714375" y="1571625"/>
            <a:ext cx="7643813" cy="4500563"/>
          </a:xfrm>
          <a:prstGeom prst="rect">
            <a:avLst/>
          </a:prstGeom>
        </p:spPr>
        <p:txBody>
          <a:bodyPr>
            <a:normAutofit lnSpcReduction="10000"/>
          </a:bodyPr>
          <a:lstStyle/>
          <a:p>
            <a:pPr algn="ctr" fontAlgn="auto">
              <a:spcBef>
                <a:spcPct val="20000"/>
              </a:spcBef>
              <a:spcAft>
                <a:spcPts val="0"/>
              </a:spcAft>
              <a:buFont typeface="Arial" pitchFamily="34" charset="0"/>
              <a:buNone/>
              <a:defRPr/>
            </a:pPr>
            <a:r>
              <a:rPr lang="pt-PT" sz="2400" dirty="0">
                <a:latin typeface="+mn-lt"/>
                <a:cs typeface="+mn-cs"/>
              </a:rPr>
              <a:t>Inicialmente tinha-se sugerido que a superfície lunar poderia ter uma cobertura uniforme de crateras devido a aos impactos dos asteroides - como é que essa previsão se encaixa nos resultados obtidos?</a:t>
            </a: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r>
              <a:rPr lang="pt-PT" sz="2400" dirty="0">
                <a:latin typeface="+mn-lt"/>
              </a:rPr>
              <a:t>O método utilizado apenas nos dá uma estimativa aproximada de uma seleção limitada da superfície da Lua e de que ao longo do processo certamente se introduziram erros. Os alunos deverão confrontar as suas hipóteses iniciais com os resultados obtidos e se necessário fazer um novo ciclo de aquisição e análise de dados pensando em metodologias que minimizem o erro.</a:t>
            </a: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ubtitle 2"/>
          <p:cNvSpPr>
            <a:spLocks noGrp="1"/>
          </p:cNvSpPr>
          <p:nvPr>
            <p:ph type="subTitle" idx="1"/>
          </p:nvPr>
        </p:nvSpPr>
        <p:spPr>
          <a:xfrm>
            <a:off x="1357313" y="714375"/>
            <a:ext cx="6400800" cy="681038"/>
          </a:xfrm>
        </p:spPr>
        <p:txBody>
          <a:bodyPr/>
          <a:lstStyle/>
          <a:p>
            <a:pPr eaLnBrk="1" hangingPunct="1"/>
            <a:r>
              <a:rPr lang="en-GB" u="sng" dirty="0" err="1" smtClean="0">
                <a:solidFill>
                  <a:schemeClr val="tx1"/>
                </a:solidFill>
              </a:rPr>
              <a:t>Perguntas</a:t>
            </a:r>
            <a:r>
              <a:rPr lang="en-GB" u="sng" dirty="0" smtClean="0">
                <a:solidFill>
                  <a:schemeClr val="tx1"/>
                </a:solidFill>
              </a:rPr>
              <a:t>, </a:t>
            </a:r>
            <a:r>
              <a:rPr lang="en-GB" u="sng" dirty="0" err="1" smtClean="0">
                <a:solidFill>
                  <a:schemeClr val="tx1"/>
                </a:solidFill>
              </a:rPr>
              <a:t>Tarefas</a:t>
            </a:r>
            <a:r>
              <a:rPr lang="en-GB" u="sng" dirty="0" smtClean="0">
                <a:solidFill>
                  <a:schemeClr val="tx1"/>
                </a:solidFill>
              </a:rPr>
              <a:t> </a:t>
            </a:r>
            <a:r>
              <a:rPr lang="en-GB" u="sng" dirty="0" smtClean="0">
                <a:solidFill>
                  <a:schemeClr val="tx1"/>
                </a:solidFill>
              </a:rPr>
              <a:t>&amp; </a:t>
            </a:r>
            <a:r>
              <a:rPr lang="en-GB" u="sng" dirty="0" err="1" smtClean="0">
                <a:solidFill>
                  <a:schemeClr val="tx1"/>
                </a:solidFill>
              </a:rPr>
              <a:t>Exercícios</a:t>
            </a:r>
            <a:endParaRPr lang="en-GB" u="sng" dirty="0" smtClean="0">
              <a:solidFill>
                <a:schemeClr val="tx1"/>
              </a:solidFill>
            </a:endParaRPr>
          </a:p>
        </p:txBody>
      </p:sp>
      <p:sp>
        <p:nvSpPr>
          <p:cNvPr id="8" name="Subtitle 2"/>
          <p:cNvSpPr txBox="1">
            <a:spLocks/>
          </p:cNvSpPr>
          <p:nvPr/>
        </p:nvSpPr>
        <p:spPr>
          <a:xfrm>
            <a:off x="714375" y="1571625"/>
            <a:ext cx="7643813" cy="4500563"/>
          </a:xfrm>
          <a:prstGeom prst="rect">
            <a:avLst/>
          </a:prstGeom>
        </p:spPr>
        <p:txBody>
          <a:bodyPr>
            <a:normAutofit lnSpcReduction="10000"/>
          </a:bodyPr>
          <a:lstStyle/>
          <a:p>
            <a:pPr algn="ctr" fontAlgn="auto">
              <a:spcBef>
                <a:spcPct val="20000"/>
              </a:spcBef>
              <a:spcAft>
                <a:spcPts val="0"/>
              </a:spcAft>
              <a:buFont typeface="Arial" pitchFamily="34" charset="0"/>
              <a:buNone/>
              <a:defRPr/>
            </a:pPr>
            <a:r>
              <a:rPr lang="pt-PT" sz="2400" dirty="0">
                <a:latin typeface="+mn-lt"/>
                <a:cs typeface="+mn-cs"/>
              </a:rPr>
              <a:t>Após terem medido as crateras de maiores dimensões podem confrontar os tamanhos das restantes crateras por zona, verificando se existem diferenças nas médias de tamanho de região para região. </a:t>
            </a: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r>
              <a:rPr lang="pt-PT" sz="2400" dirty="0">
                <a:latin typeface="+mn-lt"/>
                <a:cs typeface="+mn-cs"/>
              </a:rPr>
              <a:t>Também pode explorar o processo de como montanhas são criados no centro de crateras após um impacto.</a:t>
            </a: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r>
              <a:rPr lang="pt-PT" sz="2400" dirty="0">
                <a:latin typeface="+mn-lt"/>
                <a:cs typeface="+mn-cs"/>
              </a:rPr>
              <a:t>Olhando para o Mosaico Lunar tentar descobrir se a imagem foi tirada em fase de quarto-crescente ou quarto-minguante. Tentar estabelecer em que direção a Lua orbita a Terra.</a:t>
            </a: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a:p>
            <a:pPr algn="ctr" fontAlgn="auto">
              <a:spcBef>
                <a:spcPct val="20000"/>
              </a:spcBef>
              <a:spcAft>
                <a:spcPts val="0"/>
              </a:spcAft>
              <a:buFont typeface="Arial" pitchFamily="34" charset="0"/>
              <a:buNone/>
              <a:defRPr/>
            </a:pPr>
            <a:endParaRPr lang="en-GB" sz="2400" dirty="0">
              <a:latin typeface="+mn-lt"/>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ubtitle 2"/>
          <p:cNvSpPr>
            <a:spLocks noGrp="1"/>
          </p:cNvSpPr>
          <p:nvPr>
            <p:ph type="subTitle" idx="1"/>
          </p:nvPr>
        </p:nvSpPr>
        <p:spPr>
          <a:xfrm>
            <a:off x="1357313" y="857250"/>
            <a:ext cx="6400800" cy="681038"/>
          </a:xfrm>
        </p:spPr>
        <p:txBody>
          <a:bodyPr/>
          <a:lstStyle/>
          <a:p>
            <a:pPr eaLnBrk="1" hangingPunct="1"/>
            <a:r>
              <a:rPr lang="en-GB" u="sng" smtClean="0">
                <a:solidFill>
                  <a:schemeClr val="tx1"/>
                </a:solidFill>
              </a:rPr>
              <a:t>A atividade</a:t>
            </a:r>
          </a:p>
        </p:txBody>
      </p:sp>
      <p:sp>
        <p:nvSpPr>
          <p:cNvPr id="4099" name="Subtitle 2"/>
          <p:cNvSpPr txBox="1">
            <a:spLocks/>
          </p:cNvSpPr>
          <p:nvPr/>
        </p:nvSpPr>
        <p:spPr bwMode="auto">
          <a:xfrm>
            <a:off x="857250" y="2428875"/>
            <a:ext cx="3786188" cy="2928938"/>
          </a:xfrm>
          <a:prstGeom prst="rect">
            <a:avLst/>
          </a:prstGeom>
          <a:noFill/>
          <a:ln w="9525">
            <a:noFill/>
            <a:miter lim="800000"/>
            <a:headEnd/>
            <a:tailEnd/>
          </a:ln>
        </p:spPr>
        <p:txBody>
          <a:bodyPr/>
          <a:lstStyle/>
          <a:p>
            <a:pPr algn="ctr">
              <a:spcBef>
                <a:spcPct val="20000"/>
              </a:spcBef>
              <a:buFont typeface="Arial" charset="0"/>
              <a:buNone/>
            </a:pPr>
            <a:r>
              <a:rPr lang="pt-PT" sz="2400">
                <a:latin typeface="Calibri" pitchFamily="34" charset="0"/>
              </a:rPr>
              <a:t>A atividade seguinte estimula os alunos a olhar detalhadamente imagens da Lua para determinar a variação da densidade, tamanho e aparência das crateras na superfície lunar.</a:t>
            </a:r>
            <a:endParaRPr lang="en-GB" sz="2400">
              <a:latin typeface="Calibri" pitchFamily="34" charset="0"/>
            </a:endParaRPr>
          </a:p>
        </p:txBody>
      </p:sp>
      <p:pic>
        <p:nvPicPr>
          <p:cNvPr id="4100" name="Picture 6" descr="C:\Users\Chris\Documents\Cosmos\Learning Activities\Lunar Craters\Resources\ms2_16_small.jpg"/>
          <p:cNvPicPr>
            <a:picLocks noChangeAspect="1" noChangeArrowheads="1"/>
          </p:cNvPicPr>
          <p:nvPr/>
        </p:nvPicPr>
        <p:blipFill>
          <a:blip r:embed="rId2" cstate="print"/>
          <a:srcRect/>
          <a:stretch>
            <a:fillRect/>
          </a:stretch>
        </p:blipFill>
        <p:spPr bwMode="auto">
          <a:xfrm>
            <a:off x="4786313" y="1857375"/>
            <a:ext cx="3571875" cy="3940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643188" y="1928813"/>
            <a:ext cx="3857625" cy="92868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123" name="Subtitle 2"/>
          <p:cNvSpPr>
            <a:spLocks noGrp="1"/>
          </p:cNvSpPr>
          <p:nvPr>
            <p:ph type="subTitle" idx="1"/>
          </p:nvPr>
        </p:nvSpPr>
        <p:spPr>
          <a:xfrm>
            <a:off x="1357313" y="857250"/>
            <a:ext cx="6400800" cy="681038"/>
          </a:xfrm>
        </p:spPr>
        <p:txBody>
          <a:bodyPr/>
          <a:lstStyle/>
          <a:p>
            <a:pPr eaLnBrk="1" hangingPunct="1"/>
            <a:r>
              <a:rPr lang="en-GB" u="sng" smtClean="0">
                <a:solidFill>
                  <a:schemeClr val="tx1"/>
                </a:solidFill>
              </a:rPr>
              <a:t>O porquê do método utilizado</a:t>
            </a:r>
          </a:p>
        </p:txBody>
      </p:sp>
      <p:sp>
        <p:nvSpPr>
          <p:cNvPr id="5124" name="Subtitle 2"/>
          <p:cNvSpPr txBox="1">
            <a:spLocks/>
          </p:cNvSpPr>
          <p:nvPr/>
        </p:nvSpPr>
        <p:spPr bwMode="auto">
          <a:xfrm>
            <a:off x="857250" y="3429000"/>
            <a:ext cx="7429500" cy="2286000"/>
          </a:xfrm>
          <a:prstGeom prst="rect">
            <a:avLst/>
          </a:prstGeom>
          <a:noFill/>
          <a:ln w="9525">
            <a:noFill/>
            <a:miter lim="800000"/>
            <a:headEnd/>
            <a:tailEnd/>
          </a:ln>
        </p:spPr>
        <p:txBody>
          <a:bodyPr/>
          <a:lstStyle/>
          <a:p>
            <a:pPr algn="ctr">
              <a:spcBef>
                <a:spcPct val="20000"/>
              </a:spcBef>
              <a:buFont typeface="Arial" charset="0"/>
              <a:buNone/>
            </a:pPr>
            <a:r>
              <a:rPr lang="pt-PT" sz="2400">
                <a:latin typeface="Calibri" pitchFamily="34" charset="0"/>
              </a:rPr>
              <a:t>Embora existam maneiras mais precisas de medir a densidade, tamanho e brilho dos objetos sobre a superfície da Lua, como mapeamento através de radar por uma nave espacial em órbita. Os métodos aqui utilizados resultam numa análise básica do problema usando as ferramentas disponíveis numa vulgar sala de aula.</a:t>
            </a:r>
            <a:endParaRPr lang="en-GB" sz="2400">
              <a:latin typeface="Calibri" pitchFamily="34" charset="0"/>
            </a:endParaRPr>
          </a:p>
        </p:txBody>
      </p:sp>
      <p:pic>
        <p:nvPicPr>
          <p:cNvPr id="5125" name="Picture 2" descr="NSO Workshops"/>
          <p:cNvPicPr>
            <a:picLocks noChangeAspect="1" noChangeArrowheads="1"/>
          </p:cNvPicPr>
          <p:nvPr/>
        </p:nvPicPr>
        <p:blipFill>
          <a:blip r:embed="rId2" cstate="print"/>
          <a:srcRect/>
          <a:stretch>
            <a:fillRect/>
          </a:stretch>
        </p:blipFill>
        <p:spPr bwMode="auto">
          <a:xfrm>
            <a:off x="5500688" y="2071688"/>
            <a:ext cx="762000" cy="571500"/>
          </a:xfrm>
          <a:prstGeom prst="rect">
            <a:avLst/>
          </a:prstGeom>
          <a:noFill/>
          <a:ln w="9525">
            <a:noFill/>
            <a:miter lim="800000"/>
            <a:headEnd/>
            <a:tailEnd/>
          </a:ln>
        </p:spPr>
      </p:pic>
      <p:pic>
        <p:nvPicPr>
          <p:cNvPr id="5126" name="Picture 4" descr="NSO Workshops"/>
          <p:cNvPicPr>
            <a:picLocks noChangeAspect="1" noChangeArrowheads="1"/>
          </p:cNvPicPr>
          <p:nvPr/>
        </p:nvPicPr>
        <p:blipFill>
          <a:blip r:embed="rId3" cstate="print"/>
          <a:srcRect/>
          <a:stretch>
            <a:fillRect/>
          </a:stretch>
        </p:blipFill>
        <p:spPr bwMode="auto">
          <a:xfrm>
            <a:off x="2857500" y="2071688"/>
            <a:ext cx="762000" cy="571500"/>
          </a:xfrm>
          <a:prstGeom prst="rect">
            <a:avLst/>
          </a:prstGeom>
          <a:noFill/>
          <a:ln w="9525">
            <a:noFill/>
            <a:miter lim="800000"/>
            <a:headEnd/>
            <a:tailEnd/>
          </a:ln>
        </p:spPr>
      </p:pic>
      <p:pic>
        <p:nvPicPr>
          <p:cNvPr id="5127" name="Picture 6" descr="NSO Workshops"/>
          <p:cNvPicPr>
            <a:picLocks noChangeAspect="1" noChangeArrowheads="1"/>
          </p:cNvPicPr>
          <p:nvPr/>
        </p:nvPicPr>
        <p:blipFill>
          <a:blip r:embed="rId4" cstate="print"/>
          <a:srcRect/>
          <a:stretch>
            <a:fillRect/>
          </a:stretch>
        </p:blipFill>
        <p:spPr bwMode="auto">
          <a:xfrm>
            <a:off x="4214813" y="2071688"/>
            <a:ext cx="762000" cy="571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Porquê estudar a Lua</a:t>
            </a:r>
          </a:p>
        </p:txBody>
      </p:sp>
      <p:sp>
        <p:nvSpPr>
          <p:cNvPr id="6147" name="Subtitle 2"/>
          <p:cNvSpPr txBox="1">
            <a:spLocks/>
          </p:cNvSpPr>
          <p:nvPr/>
        </p:nvSpPr>
        <p:spPr bwMode="auto">
          <a:xfrm>
            <a:off x="1285875" y="1643063"/>
            <a:ext cx="6429375" cy="4500562"/>
          </a:xfrm>
          <a:prstGeom prst="rect">
            <a:avLst/>
          </a:prstGeom>
          <a:noFill/>
          <a:ln w="9525">
            <a:noFill/>
            <a:miter lim="800000"/>
            <a:headEnd/>
            <a:tailEnd/>
          </a:ln>
        </p:spPr>
        <p:txBody>
          <a:bodyPr/>
          <a:lstStyle/>
          <a:p>
            <a:pPr algn="ctr">
              <a:spcBef>
                <a:spcPct val="20000"/>
              </a:spcBef>
              <a:buFont typeface="Arial" charset="0"/>
              <a:buNone/>
            </a:pPr>
            <a:r>
              <a:rPr lang="pt-PT" sz="2200">
                <a:latin typeface="Calibri" pitchFamily="34" charset="0"/>
              </a:rPr>
              <a:t>A Lua é o nosso vizinho mais próximo no espaço, e o único corpo celeste no qual podemos ver detalhes da superfície sem a necessidade de um telescópio.</a:t>
            </a:r>
          </a:p>
          <a:p>
            <a:pPr algn="ctr">
              <a:spcBef>
                <a:spcPct val="20000"/>
              </a:spcBef>
              <a:buFont typeface="Arial" charset="0"/>
              <a:buNone/>
            </a:pPr>
            <a:endParaRPr lang="pt-PT" sz="2200">
              <a:latin typeface="Calibri" pitchFamily="34" charset="0"/>
            </a:endParaRPr>
          </a:p>
          <a:p>
            <a:pPr algn="ctr">
              <a:spcBef>
                <a:spcPct val="20000"/>
              </a:spcBef>
              <a:buFont typeface="Arial" charset="0"/>
              <a:buNone/>
            </a:pPr>
            <a:r>
              <a:rPr lang="pt-PT" sz="2200">
                <a:latin typeface="Calibri" pitchFamily="34" charset="0"/>
              </a:rPr>
              <a:t>Olhando mais de perto, é no entanto evidente que a superfície lunar não é lisa, contendo uma variedade de regiões escuras e claras, montanhas e milhares e milhares de crateras.</a:t>
            </a:r>
          </a:p>
          <a:p>
            <a:pPr algn="ctr">
              <a:spcBef>
                <a:spcPct val="20000"/>
              </a:spcBef>
              <a:buFont typeface="Arial" charset="0"/>
              <a:buNone/>
            </a:pPr>
            <a:endParaRPr lang="pt-PT" sz="2200">
              <a:latin typeface="Calibri" pitchFamily="34" charset="0"/>
            </a:endParaRPr>
          </a:p>
          <a:p>
            <a:pPr algn="ctr">
              <a:spcBef>
                <a:spcPct val="20000"/>
              </a:spcBef>
              <a:buFont typeface="Arial" charset="0"/>
              <a:buNone/>
            </a:pPr>
            <a:r>
              <a:rPr lang="pt-PT" sz="2200">
                <a:latin typeface="Calibri" pitchFamily="34" charset="0"/>
              </a:rPr>
              <a:t>Neste exercício, iremos analisar os dados da imagem da Lua tirada pelo Telescópio de Liverpool, e usá-los para tentar quantificar essas diferenças na superfície.</a:t>
            </a:r>
            <a:endParaRPr lang="en-GB" sz="240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Fases da Lua</a:t>
            </a:r>
          </a:p>
        </p:txBody>
      </p:sp>
      <p:sp>
        <p:nvSpPr>
          <p:cNvPr id="7171" name="Subtitle 2"/>
          <p:cNvSpPr txBox="1">
            <a:spLocks/>
          </p:cNvSpPr>
          <p:nvPr/>
        </p:nvSpPr>
        <p:spPr bwMode="auto">
          <a:xfrm>
            <a:off x="928688" y="1643063"/>
            <a:ext cx="4857750" cy="2578100"/>
          </a:xfrm>
          <a:prstGeom prst="rect">
            <a:avLst/>
          </a:prstGeom>
          <a:noFill/>
          <a:ln w="9525">
            <a:noFill/>
            <a:miter lim="800000"/>
            <a:headEnd/>
            <a:tailEnd/>
          </a:ln>
        </p:spPr>
        <p:txBody>
          <a:bodyPr/>
          <a:lstStyle/>
          <a:p>
            <a:pPr algn="ctr">
              <a:spcBef>
                <a:spcPct val="20000"/>
              </a:spcBef>
              <a:buFont typeface="Arial" charset="0"/>
              <a:buNone/>
            </a:pPr>
            <a:r>
              <a:rPr lang="pt-PT" sz="2200">
                <a:latin typeface="Calibri" pitchFamily="34" charset="0"/>
              </a:rPr>
              <a:t>Quando a Lua está na fase de Lua- cheia, o Sol está “atrás de nós” e a luz do Sol incide intensamente sobre a superfície lunar. Como resultado, pode ser difícil determinar a natureza exata das características das crateras  especialmente em regiões brilhantes.</a:t>
            </a:r>
            <a:endParaRPr lang="en-GB" sz="2200">
              <a:latin typeface="Calibri" pitchFamily="34" charset="0"/>
            </a:endParaRPr>
          </a:p>
          <a:p>
            <a:pPr algn="ctr">
              <a:spcBef>
                <a:spcPct val="20000"/>
              </a:spcBef>
              <a:buFont typeface="Arial" charset="0"/>
              <a:buNone/>
            </a:pPr>
            <a:endParaRPr lang="en-GB" sz="2400">
              <a:latin typeface="Calibri" pitchFamily="34" charset="0"/>
            </a:endParaRPr>
          </a:p>
        </p:txBody>
      </p:sp>
      <p:pic>
        <p:nvPicPr>
          <p:cNvPr id="7172" name="Picture 3"/>
          <p:cNvPicPr>
            <a:picLocks noChangeAspect="1" noChangeArrowheads="1"/>
          </p:cNvPicPr>
          <p:nvPr/>
        </p:nvPicPr>
        <p:blipFill>
          <a:blip r:embed="rId2" cstate="print"/>
          <a:srcRect/>
          <a:stretch>
            <a:fillRect/>
          </a:stretch>
        </p:blipFill>
        <p:spPr bwMode="auto">
          <a:xfrm>
            <a:off x="6286500" y="4071938"/>
            <a:ext cx="2370138" cy="2428875"/>
          </a:xfrm>
          <a:prstGeom prst="rect">
            <a:avLst/>
          </a:prstGeom>
          <a:noFill/>
          <a:ln w="9525">
            <a:noFill/>
            <a:miter lim="800000"/>
            <a:headEnd/>
            <a:tailEnd/>
          </a:ln>
        </p:spPr>
      </p:pic>
      <p:pic>
        <p:nvPicPr>
          <p:cNvPr id="7173" name="Picture 4"/>
          <p:cNvPicPr>
            <a:picLocks noChangeAspect="1" noChangeArrowheads="1"/>
          </p:cNvPicPr>
          <p:nvPr/>
        </p:nvPicPr>
        <p:blipFill>
          <a:blip r:embed="rId3" cstate="print"/>
          <a:srcRect/>
          <a:stretch>
            <a:fillRect/>
          </a:stretch>
        </p:blipFill>
        <p:spPr bwMode="auto">
          <a:xfrm>
            <a:off x="6286500" y="1571625"/>
            <a:ext cx="2370138" cy="2428875"/>
          </a:xfrm>
          <a:prstGeom prst="rect">
            <a:avLst/>
          </a:prstGeom>
          <a:noFill/>
          <a:ln w="9525">
            <a:noFill/>
            <a:miter lim="800000"/>
            <a:headEnd/>
            <a:tailEnd/>
          </a:ln>
        </p:spPr>
      </p:pic>
      <p:sp>
        <p:nvSpPr>
          <p:cNvPr id="7174" name="Subtitle 2"/>
          <p:cNvSpPr txBox="1">
            <a:spLocks/>
          </p:cNvSpPr>
          <p:nvPr/>
        </p:nvSpPr>
        <p:spPr bwMode="auto">
          <a:xfrm>
            <a:off x="1071563" y="4214813"/>
            <a:ext cx="4857750" cy="2454275"/>
          </a:xfrm>
          <a:prstGeom prst="rect">
            <a:avLst/>
          </a:prstGeom>
          <a:noFill/>
          <a:ln w="9525">
            <a:noFill/>
            <a:miter lim="800000"/>
            <a:headEnd/>
            <a:tailEnd/>
          </a:ln>
        </p:spPr>
        <p:txBody>
          <a:bodyPr/>
          <a:lstStyle/>
          <a:p>
            <a:pPr algn="ctr">
              <a:spcBef>
                <a:spcPct val="20000"/>
              </a:spcBef>
              <a:buFont typeface="Arial" charset="0"/>
              <a:buNone/>
            </a:pPr>
            <a:r>
              <a:rPr lang="pt-PT" sz="2200">
                <a:latin typeface="Calibri" pitchFamily="34" charset="0"/>
              </a:rPr>
              <a:t>No entanto, quando a Lua está perto de quarto-crescente ou quarto-minguante, muitas vezes é mais fácil de detetar a extensão das crateras, devido às sombras que se formam. As sombras podem tornar a superfície de um objeto parecer mais tridimensional.</a:t>
            </a:r>
            <a:endParaRPr lang="en-GB" sz="240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Previsão</a:t>
            </a:r>
          </a:p>
        </p:txBody>
      </p:sp>
      <p:sp>
        <p:nvSpPr>
          <p:cNvPr id="8195" name="Subtitle 2"/>
          <p:cNvSpPr txBox="1">
            <a:spLocks/>
          </p:cNvSpPr>
          <p:nvPr/>
        </p:nvSpPr>
        <p:spPr bwMode="auto">
          <a:xfrm>
            <a:off x="428625" y="1785938"/>
            <a:ext cx="4357688" cy="4738687"/>
          </a:xfrm>
          <a:prstGeom prst="rect">
            <a:avLst/>
          </a:prstGeom>
          <a:noFill/>
          <a:ln w="9525">
            <a:noFill/>
            <a:miter lim="800000"/>
            <a:headEnd/>
            <a:tailEnd/>
          </a:ln>
        </p:spPr>
        <p:txBody>
          <a:bodyPr/>
          <a:lstStyle/>
          <a:p>
            <a:pPr algn="ctr">
              <a:spcBef>
                <a:spcPct val="20000"/>
              </a:spcBef>
              <a:buFont typeface="Arial" charset="0"/>
              <a:buNone/>
            </a:pPr>
            <a:r>
              <a:rPr lang="pt-PT" sz="2000">
                <a:latin typeface="Calibri" pitchFamily="34" charset="0"/>
              </a:rPr>
              <a:t>Se formos analisar uma imagem de um planeta pequeno, como Mercúrio (à direita), é de se esperar que a superfície de objetos rochosos similares teriam aproximadamente o mesmo número de crateras.</a:t>
            </a:r>
            <a:endParaRPr lang="en-GB" sz="2000">
              <a:latin typeface="Calibri" pitchFamily="34" charset="0"/>
            </a:endParaRPr>
          </a:p>
          <a:p>
            <a:pPr algn="ctr">
              <a:spcBef>
                <a:spcPct val="20000"/>
              </a:spcBef>
              <a:buFont typeface="Arial" charset="0"/>
              <a:buNone/>
            </a:pPr>
            <a:r>
              <a:rPr lang="pt-PT" sz="2000">
                <a:latin typeface="Calibri" pitchFamily="34" charset="0"/>
              </a:rPr>
              <a:t>Afinal, os asteroides que criaram as maiores crateras que vemos ter-se-iam espalhado de forma bastante equilibrada no início do Sistema Solar, quando a maioria dos impactos teve lugar. Com essa distribuição dos "fabricantes de crateras", pode-se prever uma distribuição uniforme das crateras.</a:t>
            </a:r>
            <a:endParaRPr lang="en-GB" sz="2000">
              <a:latin typeface="Calibri" pitchFamily="34" charset="0"/>
            </a:endParaRPr>
          </a:p>
        </p:txBody>
      </p:sp>
      <p:pic>
        <p:nvPicPr>
          <p:cNvPr id="8196" name="Picture 6" descr="C:\Users\Chris\Documents\Cosmos\Learning Activities\Lunar Craters\Resources\mercury.jpg"/>
          <p:cNvPicPr>
            <a:picLocks noChangeAspect="1" noChangeArrowheads="1"/>
          </p:cNvPicPr>
          <p:nvPr/>
        </p:nvPicPr>
        <p:blipFill>
          <a:blip r:embed="rId2" cstate="print"/>
          <a:srcRect/>
          <a:stretch>
            <a:fillRect/>
          </a:stretch>
        </p:blipFill>
        <p:spPr bwMode="auto">
          <a:xfrm>
            <a:off x="4929188" y="2071688"/>
            <a:ext cx="3571875" cy="3571875"/>
          </a:xfrm>
          <a:prstGeom prst="rect">
            <a:avLst/>
          </a:prstGeom>
          <a:noFill/>
          <a:ln w="9525">
            <a:noFill/>
            <a:miter lim="800000"/>
            <a:headEnd/>
            <a:tailEnd/>
          </a:ln>
        </p:spPr>
      </p:pic>
      <p:sp>
        <p:nvSpPr>
          <p:cNvPr id="8197" name="TextBox 6"/>
          <p:cNvSpPr txBox="1">
            <a:spLocks noChangeArrowheads="1"/>
          </p:cNvSpPr>
          <p:nvPr/>
        </p:nvSpPr>
        <p:spPr bwMode="auto">
          <a:xfrm>
            <a:off x="4929188" y="5715000"/>
            <a:ext cx="3571875" cy="338138"/>
          </a:xfrm>
          <a:prstGeom prst="rect">
            <a:avLst/>
          </a:prstGeom>
          <a:noFill/>
          <a:ln w="9525">
            <a:noFill/>
            <a:miter lim="800000"/>
            <a:headEnd/>
            <a:tailEnd/>
          </a:ln>
        </p:spPr>
        <p:txBody>
          <a:bodyPr>
            <a:spAutoFit/>
          </a:bodyPr>
          <a:lstStyle/>
          <a:p>
            <a:pPr algn="ctr"/>
            <a:r>
              <a:rPr lang="en-GB" sz="1600"/>
              <a:t>The planet Mercury ©NASA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ubtitle 2"/>
          <p:cNvSpPr>
            <a:spLocks noGrp="1"/>
          </p:cNvSpPr>
          <p:nvPr>
            <p:ph type="subTitle" idx="1"/>
          </p:nvPr>
        </p:nvSpPr>
        <p:spPr>
          <a:xfrm>
            <a:off x="1357313" y="714375"/>
            <a:ext cx="6400800" cy="681038"/>
          </a:xfrm>
        </p:spPr>
        <p:txBody>
          <a:bodyPr/>
          <a:lstStyle/>
          <a:p>
            <a:pPr eaLnBrk="1" hangingPunct="1"/>
            <a:r>
              <a:rPr lang="pt-PT" u="sng" smtClean="0">
                <a:solidFill>
                  <a:schemeClr val="tx1"/>
                </a:solidFill>
              </a:rPr>
              <a:t>A Tarefa - Análise da superfície</a:t>
            </a:r>
            <a:endParaRPr lang="en-GB" u="sng" smtClean="0">
              <a:solidFill>
                <a:schemeClr val="tx1"/>
              </a:solidFill>
            </a:endParaRPr>
          </a:p>
        </p:txBody>
      </p:sp>
      <p:sp>
        <p:nvSpPr>
          <p:cNvPr id="6" name="Subtitle 2"/>
          <p:cNvSpPr txBox="1">
            <a:spLocks/>
          </p:cNvSpPr>
          <p:nvPr/>
        </p:nvSpPr>
        <p:spPr>
          <a:xfrm>
            <a:off x="785813" y="1500188"/>
            <a:ext cx="7358062" cy="1357312"/>
          </a:xfrm>
          <a:prstGeom prst="rect">
            <a:avLst/>
          </a:prstGeom>
        </p:spPr>
        <p:txBody>
          <a:bodyPr>
            <a:normAutofit lnSpcReduction="10000"/>
          </a:bodyPr>
          <a:lstStyle/>
          <a:p>
            <a:pPr algn="ctr" fontAlgn="auto">
              <a:spcBef>
                <a:spcPct val="20000"/>
              </a:spcBef>
              <a:spcAft>
                <a:spcPts val="0"/>
              </a:spcAft>
              <a:buFont typeface="Arial" pitchFamily="34" charset="0"/>
              <a:buNone/>
              <a:defRPr/>
            </a:pPr>
            <a:r>
              <a:rPr lang="pt-PT" sz="2200" dirty="0">
                <a:latin typeface="+mn-lt"/>
                <a:cs typeface="+mn-cs"/>
              </a:rPr>
              <a:t>A tarefa consiste em selecionar duas ou três regiões da Lua que cada grupo pode investigar. Ao realizarem e registarem as medições podemos quantificar as diferenças entre as áreas escolhidas.</a:t>
            </a:r>
            <a:endParaRPr lang="en-GB" sz="2400" dirty="0">
              <a:latin typeface="+mn-lt"/>
              <a:cs typeface="+mn-cs"/>
            </a:endParaRPr>
          </a:p>
        </p:txBody>
      </p:sp>
      <p:pic>
        <p:nvPicPr>
          <p:cNvPr id="9220" name="Picture 22" descr="C:\Users\Chris\Documents\Cosmos\Learning Activities\Lunar Craters\Resources\moon2.jpg"/>
          <p:cNvPicPr>
            <a:picLocks noChangeAspect="1" noChangeArrowheads="1"/>
          </p:cNvPicPr>
          <p:nvPr/>
        </p:nvPicPr>
        <p:blipFill>
          <a:blip r:embed="rId2" cstate="print"/>
          <a:srcRect/>
          <a:stretch>
            <a:fillRect/>
          </a:stretch>
        </p:blipFill>
        <p:spPr bwMode="auto">
          <a:xfrm>
            <a:off x="1071563" y="3143250"/>
            <a:ext cx="2417762" cy="2667000"/>
          </a:xfrm>
          <a:prstGeom prst="rect">
            <a:avLst/>
          </a:prstGeom>
          <a:noFill/>
          <a:ln w="9525">
            <a:solidFill>
              <a:schemeClr val="bg1"/>
            </a:solidFill>
            <a:miter lim="800000"/>
            <a:headEnd/>
            <a:tailEnd/>
          </a:ln>
        </p:spPr>
      </p:pic>
      <p:pic>
        <p:nvPicPr>
          <p:cNvPr id="9221" name="Picture 21" descr="C:\Users\Chris\Documents\Cosmos\Learning Activities\Lunar Craters\Resources\moon1.jpg"/>
          <p:cNvPicPr>
            <a:picLocks noChangeAspect="1" noChangeArrowheads="1"/>
          </p:cNvPicPr>
          <p:nvPr/>
        </p:nvPicPr>
        <p:blipFill>
          <a:blip r:embed="rId3" cstate="print"/>
          <a:srcRect/>
          <a:stretch>
            <a:fillRect/>
          </a:stretch>
        </p:blipFill>
        <p:spPr bwMode="auto">
          <a:xfrm>
            <a:off x="3214688" y="3714750"/>
            <a:ext cx="2417762" cy="2667000"/>
          </a:xfrm>
          <a:prstGeom prst="rect">
            <a:avLst/>
          </a:prstGeom>
          <a:noFill/>
          <a:ln w="9525">
            <a:solidFill>
              <a:schemeClr val="bg1"/>
            </a:solidFill>
            <a:miter lim="800000"/>
            <a:headEnd/>
            <a:tailEnd/>
          </a:ln>
        </p:spPr>
      </p:pic>
      <p:pic>
        <p:nvPicPr>
          <p:cNvPr id="9222" name="Picture 23" descr="C:\Users\Chris\Documents\Cosmos\Learning Activities\Lunar Craters\Resources\moon3.jpg"/>
          <p:cNvPicPr>
            <a:picLocks noChangeAspect="1" noChangeArrowheads="1"/>
          </p:cNvPicPr>
          <p:nvPr/>
        </p:nvPicPr>
        <p:blipFill>
          <a:blip r:embed="rId4" cstate="print"/>
          <a:srcRect/>
          <a:stretch>
            <a:fillRect/>
          </a:stretch>
        </p:blipFill>
        <p:spPr bwMode="auto">
          <a:xfrm>
            <a:off x="5357813" y="3286125"/>
            <a:ext cx="2417762" cy="2667000"/>
          </a:xfrm>
          <a:prstGeom prst="rect">
            <a:avLst/>
          </a:prstGeom>
          <a:noFill/>
          <a:ln w="9525">
            <a:solidFill>
              <a:schemeClr val="bg1"/>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ubtitle 2"/>
          <p:cNvSpPr>
            <a:spLocks noGrp="1"/>
          </p:cNvSpPr>
          <p:nvPr>
            <p:ph type="subTitle" idx="1"/>
          </p:nvPr>
        </p:nvSpPr>
        <p:spPr>
          <a:xfrm>
            <a:off x="1357313" y="714375"/>
            <a:ext cx="6400800" cy="681038"/>
          </a:xfrm>
        </p:spPr>
        <p:txBody>
          <a:bodyPr/>
          <a:lstStyle/>
          <a:p>
            <a:pPr eaLnBrk="1" hangingPunct="1"/>
            <a:r>
              <a:rPr lang="en-GB" u="sng" smtClean="0">
                <a:solidFill>
                  <a:schemeClr val="tx1"/>
                </a:solidFill>
              </a:rPr>
              <a:t>Montagem do Mosaico Lunar</a:t>
            </a:r>
          </a:p>
        </p:txBody>
      </p:sp>
      <p:sp>
        <p:nvSpPr>
          <p:cNvPr id="10243" name="Subtitle 2"/>
          <p:cNvSpPr txBox="1">
            <a:spLocks/>
          </p:cNvSpPr>
          <p:nvPr/>
        </p:nvSpPr>
        <p:spPr bwMode="auto">
          <a:xfrm>
            <a:off x="928688" y="1500188"/>
            <a:ext cx="7215187" cy="4857750"/>
          </a:xfrm>
          <a:prstGeom prst="rect">
            <a:avLst/>
          </a:prstGeom>
          <a:noFill/>
          <a:ln w="9525">
            <a:noFill/>
            <a:miter lim="800000"/>
            <a:headEnd/>
            <a:tailEnd/>
          </a:ln>
        </p:spPr>
        <p:txBody>
          <a:bodyPr/>
          <a:lstStyle/>
          <a:p>
            <a:pPr algn="ctr">
              <a:spcBef>
                <a:spcPct val="20000"/>
              </a:spcBef>
              <a:buFont typeface="Arial" charset="0"/>
              <a:buNone/>
            </a:pPr>
            <a:r>
              <a:rPr lang="pt-PT" sz="2200">
                <a:latin typeface="Calibri" pitchFamily="34" charset="0"/>
              </a:rPr>
              <a:t>Os alunos devem montar um grande mosaico de 20 imagens da Lua para que possam posteriormente selecionar algumas regiões da superfície lunar para explorar. As imagens foram convertidas para o formato JPEG para que possam ser imprimidas e unidas - como um puzzle. Note que cada uma se sobrepõe ligeiramente à outra, facilitando os encaixes e a colagem.</a:t>
            </a:r>
            <a:endParaRPr lang="en-GB" sz="2200">
              <a:latin typeface="Calibri" pitchFamily="34" charset="0"/>
            </a:endParaRPr>
          </a:p>
          <a:p>
            <a:pPr algn="ctr">
              <a:spcBef>
                <a:spcPct val="20000"/>
              </a:spcBef>
              <a:buFont typeface="Arial" charset="0"/>
              <a:buNone/>
            </a:pPr>
            <a:endParaRPr lang="en-GB" sz="2200">
              <a:latin typeface="Calibri" pitchFamily="34" charset="0"/>
            </a:endParaRPr>
          </a:p>
          <a:p>
            <a:pPr algn="ctr">
              <a:spcBef>
                <a:spcPct val="20000"/>
              </a:spcBef>
              <a:buFont typeface="Arial" charset="0"/>
              <a:buNone/>
            </a:pPr>
            <a:endParaRPr lang="en-GB" sz="2200">
              <a:latin typeface="Calibri" pitchFamily="34" charset="0"/>
            </a:endParaRPr>
          </a:p>
        </p:txBody>
      </p:sp>
      <p:pic>
        <p:nvPicPr>
          <p:cNvPr id="10244" name="Picture 2" descr="C:\Users\Chris\Pictures\moonint.jpg"/>
          <p:cNvPicPr>
            <a:picLocks noChangeAspect="1" noChangeArrowheads="1"/>
          </p:cNvPicPr>
          <p:nvPr/>
        </p:nvPicPr>
        <p:blipFill>
          <a:blip r:embed="rId2" cstate="print"/>
          <a:srcRect/>
          <a:stretch>
            <a:fillRect/>
          </a:stretch>
        </p:blipFill>
        <p:spPr bwMode="auto">
          <a:xfrm>
            <a:off x="2000250" y="4286250"/>
            <a:ext cx="5080000" cy="139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ubtitle 2"/>
          <p:cNvSpPr>
            <a:spLocks noGrp="1"/>
          </p:cNvSpPr>
          <p:nvPr>
            <p:ph type="subTitle" idx="1"/>
          </p:nvPr>
        </p:nvSpPr>
        <p:spPr>
          <a:xfrm>
            <a:off x="428625" y="714375"/>
            <a:ext cx="3571875" cy="681038"/>
          </a:xfrm>
        </p:spPr>
        <p:txBody>
          <a:bodyPr/>
          <a:lstStyle/>
          <a:p>
            <a:pPr eaLnBrk="1" hangingPunct="1"/>
            <a:r>
              <a:rPr lang="en-GB" u="sng" smtClean="0">
                <a:solidFill>
                  <a:schemeClr val="tx1"/>
                </a:solidFill>
              </a:rPr>
              <a:t>Mosaico Lunar</a:t>
            </a:r>
          </a:p>
        </p:txBody>
      </p:sp>
      <p:sp>
        <p:nvSpPr>
          <p:cNvPr id="11267" name="Subtitle 2"/>
          <p:cNvSpPr txBox="1">
            <a:spLocks/>
          </p:cNvSpPr>
          <p:nvPr/>
        </p:nvSpPr>
        <p:spPr bwMode="auto">
          <a:xfrm>
            <a:off x="500063" y="2286000"/>
            <a:ext cx="3429000" cy="2214563"/>
          </a:xfrm>
          <a:prstGeom prst="rect">
            <a:avLst/>
          </a:prstGeom>
          <a:noFill/>
          <a:ln w="9525">
            <a:noFill/>
            <a:miter lim="800000"/>
            <a:headEnd/>
            <a:tailEnd/>
          </a:ln>
        </p:spPr>
        <p:txBody>
          <a:bodyPr/>
          <a:lstStyle/>
          <a:p>
            <a:pPr algn="ctr">
              <a:spcBef>
                <a:spcPct val="20000"/>
              </a:spcBef>
              <a:buFont typeface="Arial" charset="0"/>
              <a:buNone/>
            </a:pPr>
            <a:r>
              <a:rPr lang="pt-PT" sz="2200">
                <a:latin typeface="Calibri" pitchFamily="34" charset="0"/>
              </a:rPr>
              <a:t>Use o arquivo </a:t>
            </a:r>
            <a:r>
              <a:rPr lang="en-GB" sz="2200">
                <a:solidFill>
                  <a:srgbClr val="C00000"/>
                </a:solidFill>
                <a:latin typeface="Calibri" pitchFamily="34" charset="0"/>
              </a:rPr>
              <a:t>moonmap.jpg</a:t>
            </a:r>
            <a:r>
              <a:rPr lang="en-GB" sz="2200">
                <a:latin typeface="Calibri" pitchFamily="34" charset="0"/>
              </a:rPr>
              <a:t> </a:t>
            </a:r>
            <a:r>
              <a:rPr lang="pt-PT" sz="2200">
                <a:latin typeface="Calibri" pitchFamily="34" charset="0"/>
              </a:rPr>
              <a:t>para ajudar a determinar onde cada seção dos mosaicos lunares devem  ser colocados. </a:t>
            </a:r>
            <a:endParaRPr lang="en-GB" sz="2200">
              <a:latin typeface="Calibri" pitchFamily="34" charset="0"/>
            </a:endParaRPr>
          </a:p>
          <a:p>
            <a:pPr algn="ctr">
              <a:spcBef>
                <a:spcPct val="20000"/>
              </a:spcBef>
              <a:buFont typeface="Arial" charset="0"/>
              <a:buNone/>
            </a:pPr>
            <a:endParaRPr lang="en-GB" sz="2400">
              <a:latin typeface="Calibri" pitchFamily="34" charset="0"/>
            </a:endParaRPr>
          </a:p>
        </p:txBody>
      </p:sp>
      <p:pic>
        <p:nvPicPr>
          <p:cNvPr id="11268" name="Picture 2" descr="Map of the Moon"/>
          <p:cNvPicPr>
            <a:picLocks noChangeAspect="1" noChangeArrowheads="1"/>
          </p:cNvPicPr>
          <p:nvPr/>
        </p:nvPicPr>
        <p:blipFill>
          <a:blip r:embed="rId2" cstate="print"/>
          <a:srcRect/>
          <a:stretch>
            <a:fillRect/>
          </a:stretch>
        </p:blipFill>
        <p:spPr bwMode="auto">
          <a:xfrm>
            <a:off x="4286250" y="571500"/>
            <a:ext cx="4114800" cy="571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1039</TotalTime>
  <Words>890</Words>
  <Application>Microsoft Office PowerPoint</Application>
  <PresentationFormat>Apresentação no Ecrã (4:3)</PresentationFormat>
  <Paragraphs>70</Paragraphs>
  <Slides>14</Slides>
  <Notes>0</Notes>
  <HiddenSlides>0</HiddenSlides>
  <MMClips>0</MMClips>
  <ScaleCrop>false</ScaleCrop>
  <HeadingPairs>
    <vt:vector size="8" baseType="variant">
      <vt:variant>
        <vt:lpstr>Tipos de letra usados</vt:lpstr>
      </vt:variant>
      <vt:variant>
        <vt:i4>2</vt:i4>
      </vt:variant>
      <vt:variant>
        <vt:lpstr>Tema</vt:lpstr>
      </vt:variant>
      <vt:variant>
        <vt:i4>1</vt:i4>
      </vt:variant>
      <vt:variant>
        <vt:lpstr>Servidores OLE incorporados</vt:lpstr>
      </vt:variant>
      <vt:variant>
        <vt:i4>1</vt:i4>
      </vt:variant>
      <vt:variant>
        <vt:lpstr>Títulos dos diapositivos</vt:lpstr>
      </vt:variant>
      <vt:variant>
        <vt:i4>14</vt:i4>
      </vt:variant>
    </vt:vector>
  </HeadingPairs>
  <TitlesOfParts>
    <vt:vector size="18" baseType="lpstr">
      <vt:lpstr>Arial</vt:lpstr>
      <vt:lpstr>Calibri</vt:lpstr>
      <vt:lpstr>Office Theme</vt:lpstr>
      <vt:lpstr>Equação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Liverpool John Moores University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 Leigh</dc:creator>
  <cp:lastModifiedBy>MPT</cp:lastModifiedBy>
  <cp:revision>141</cp:revision>
  <dcterms:created xsi:type="dcterms:W3CDTF">2008-08-31T19:27:24Z</dcterms:created>
  <dcterms:modified xsi:type="dcterms:W3CDTF">2014-10-27T10:33:12Z</dcterms:modified>
</cp:coreProperties>
</file>