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pt-PT" smtClean="0"/>
              <a:t>Do Planeta Terra ao Espaço_Secção de Ensino Experimental da Física_Prop. da Luz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49E37-0D72-4822-9D7D-C04200AED78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320635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pt-PT" smtClean="0"/>
              <a:t>Do Planeta Terra ao Espaço_Secção de Ensino Experimental da Física_Prop. da Luz</a:t>
            </a:r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1A3B1-A31F-4D68-BE35-5A210146A40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9481806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pt-PT" smtClean="0"/>
              <a:t>Do Planeta Terra ao Espaço_Secção de Ensino Experimental da Física_Prop. da Luz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4747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ítu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16" name="Marcador de Posição da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B1C3-2605-40B6-AAB8-85CC606BD1FB}" type="datetimeFigureOut">
              <a:rPr lang="pt-PT" smtClean="0"/>
              <a:t>15/10/2014</a:t>
            </a:fld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6CCA44-E2BD-4707-A57D-5F0C60527A3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B1C3-2605-40B6-AAB8-85CC606BD1FB}" type="datetimeFigureOut">
              <a:rPr lang="pt-PT" smtClean="0"/>
              <a:t>15/10/2014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CA44-E2BD-4707-A57D-5F0C60527A3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B1C3-2605-40B6-AAB8-85CC606BD1FB}" type="datetimeFigureOut">
              <a:rPr lang="pt-PT" smtClean="0"/>
              <a:t>15/10/2014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CA44-E2BD-4707-A57D-5F0C60527A3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7" name="Marcador de Posição de Conteúd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B1C3-2605-40B6-AAB8-85CC606BD1FB}" type="datetimeFigureOut">
              <a:rPr lang="pt-PT" smtClean="0"/>
              <a:t>15/10/2014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6CCA44-E2BD-4707-A57D-5F0C60527A3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Marcador de Posição do Tex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9" name="Marcador de Posição d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B1C3-2605-40B6-AAB8-85CC606BD1FB}" type="datetimeFigureOut">
              <a:rPr lang="pt-PT" smtClean="0"/>
              <a:t>15/10/2014</a:t>
            </a:fld>
            <a:endParaRPr lang="pt-PT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CA44-E2BD-4707-A57D-5F0C60527A3D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4" name="Marcador de Posição de Conteúd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1" name="Marcador de Posição da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B1C3-2605-40B6-AAB8-85CC606BD1FB}" type="datetimeFigureOut">
              <a:rPr lang="pt-PT" smtClean="0"/>
              <a:t>15/10/2014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1" name="Marcador de Posição do Número do Diapositivo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CA44-E2BD-4707-A57D-5F0C60527A3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ítu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25" name="Marcador de Posição do Tex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8" name="Marcador de Posição de Conteúd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B1C3-2605-40B6-AAB8-85CC606BD1FB}" type="datetimeFigureOut">
              <a:rPr lang="pt-PT" smtClean="0"/>
              <a:t>15/10/2014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6CCA44-E2BD-4707-A57D-5F0C60527A3D}" type="slidenum">
              <a:rPr lang="pt-PT" smtClean="0"/>
              <a:t>‹nº›</a:t>
            </a:fld>
            <a:endParaRPr lang="pt-PT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2" name="Marcador de Posição d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B1C3-2605-40B6-AAB8-85CC606BD1FB}" type="datetimeFigureOut">
              <a:rPr lang="pt-PT" smtClean="0"/>
              <a:t>15/10/2014</a:t>
            </a:fld>
            <a:endParaRPr lang="pt-PT"/>
          </a:p>
        </p:txBody>
      </p:sp>
      <p:sp>
        <p:nvSpPr>
          <p:cNvPr id="21" name="Marcador de Posição do Rodapé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CA44-E2BD-4707-A57D-5F0C60527A3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B1C3-2605-40B6-AAB8-85CC606BD1FB}" type="datetimeFigureOut">
              <a:rPr lang="pt-PT" smtClean="0"/>
              <a:t>15/10/2014</a:t>
            </a:fld>
            <a:endParaRPr lang="pt-PT"/>
          </a:p>
        </p:txBody>
      </p:sp>
      <p:sp>
        <p:nvSpPr>
          <p:cNvPr id="24" name="Marcador de Posição do Rodapé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CA44-E2BD-4707-A57D-5F0C60527A3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6" name="Marcador de Posição do Tex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4" name="Marcador de Posição de Conteúd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B1C3-2605-40B6-AAB8-85CC606BD1FB}" type="datetimeFigureOut">
              <a:rPr lang="pt-PT" smtClean="0"/>
              <a:t>15/10/2014</a:t>
            </a:fld>
            <a:endParaRPr lang="pt-PT"/>
          </a:p>
        </p:txBody>
      </p:sp>
      <p:sp>
        <p:nvSpPr>
          <p:cNvPr id="29" name="Marcador de Posição do Rodapé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CA44-E2BD-4707-A57D-5F0C60527A3D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Posição da Imagem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B1C3-2605-40B6-AAB8-85CC606BD1FB}" type="datetimeFigureOut">
              <a:rPr lang="pt-PT" smtClean="0"/>
              <a:t>15/10/2014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1" name="Marcador de Posição do Número do Diapositivo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CCA44-E2BD-4707-A57D-5F0C60527A3D}" type="slidenum">
              <a:rPr lang="pt-PT" smtClean="0"/>
              <a:t>‹nº›</a:t>
            </a:fld>
            <a:endParaRPr lang="pt-PT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6" name="Marcador de Posição do Tex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Marcador de Posição do Tex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1" name="Marcador de Posição da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30B1C3-2605-40B6-AAB8-85CC606BD1FB}" type="datetimeFigureOut">
              <a:rPr lang="pt-PT" smtClean="0"/>
              <a:t>15/10/2014</a:t>
            </a:fld>
            <a:endParaRPr lang="pt-PT"/>
          </a:p>
        </p:txBody>
      </p:sp>
      <p:sp>
        <p:nvSpPr>
          <p:cNvPr id="28" name="Marcador de Posição do Rodapé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6CCA44-E2BD-4707-A57D-5F0C60527A3D}" type="slidenum">
              <a:rPr lang="pt-PT" smtClean="0"/>
              <a:t>‹nº›</a:t>
            </a:fld>
            <a:endParaRPr lang="pt-PT"/>
          </a:p>
        </p:txBody>
      </p:sp>
      <p:sp>
        <p:nvSpPr>
          <p:cNvPr id="10" name="Marcador de Posição do Títu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exão rect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pt-PT" sz="4400" dirty="0" smtClean="0"/>
              <a:t>Estudo da </a:t>
            </a:r>
            <a:r>
              <a:rPr lang="pt-PT" sz="4400" dirty="0" err="1" smtClean="0"/>
              <a:t>refração</a:t>
            </a:r>
            <a:r>
              <a:rPr lang="pt-PT" sz="4400" dirty="0" smtClean="0"/>
              <a:t> da luz</a:t>
            </a:r>
            <a:endParaRPr lang="pt-PT" sz="4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7200800" cy="914400"/>
          </a:xfrm>
        </p:spPr>
        <p:txBody>
          <a:bodyPr/>
          <a:lstStyle/>
          <a:p>
            <a:r>
              <a:rPr lang="pt-PT" dirty="0" err="1" smtClean="0">
                <a:solidFill>
                  <a:schemeClr val="tx1"/>
                </a:solidFill>
              </a:rPr>
              <a:t>PhET</a:t>
            </a:r>
            <a:r>
              <a:rPr lang="pt-PT" dirty="0" smtClean="0">
                <a:solidFill>
                  <a:schemeClr val="tx1"/>
                </a:solidFill>
              </a:rPr>
              <a:t> </a:t>
            </a:r>
            <a:r>
              <a:rPr lang="pt-PT" dirty="0" err="1" smtClean="0">
                <a:solidFill>
                  <a:schemeClr val="tx1"/>
                </a:solidFill>
              </a:rPr>
              <a:t>simulations</a:t>
            </a:r>
            <a:r>
              <a:rPr lang="pt-PT" dirty="0" smtClean="0">
                <a:solidFill>
                  <a:schemeClr val="tx1"/>
                </a:solidFill>
              </a:rPr>
              <a:t> – </a:t>
            </a:r>
            <a:r>
              <a:rPr lang="pt-PT" dirty="0" err="1" smtClean="0">
                <a:solidFill>
                  <a:schemeClr val="tx1"/>
                </a:solidFill>
              </a:rPr>
              <a:t>bending</a:t>
            </a:r>
            <a:r>
              <a:rPr lang="pt-PT" dirty="0" smtClean="0">
                <a:solidFill>
                  <a:schemeClr val="tx1"/>
                </a:solidFill>
              </a:rPr>
              <a:t> </a:t>
            </a:r>
            <a:r>
              <a:rPr lang="pt-PT" dirty="0" err="1" smtClean="0">
                <a:solidFill>
                  <a:schemeClr val="tx1"/>
                </a:solidFill>
              </a:rPr>
              <a:t>light</a:t>
            </a:r>
            <a:endParaRPr lang="pt-PT" dirty="0" smtClean="0">
              <a:solidFill>
                <a:schemeClr val="tx1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55576" y="5373216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Elaborado por:</a:t>
            </a:r>
          </a:p>
          <a:p>
            <a:r>
              <a:rPr lang="pt-PT" dirty="0" smtClean="0"/>
              <a:t>Manuel Penhor</a:t>
            </a:r>
          </a:p>
          <a:p>
            <a:r>
              <a:rPr lang="pt-PT" dirty="0" smtClean="0"/>
              <a:t>Lúcio Carvalho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577766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 idx="4294967295"/>
          </p:nvPr>
        </p:nvSpPr>
        <p:spPr>
          <a:xfrm>
            <a:off x="755576" y="620688"/>
            <a:ext cx="7344816" cy="841375"/>
          </a:xfrm>
        </p:spPr>
        <p:txBody>
          <a:bodyPr>
            <a:normAutofit fontScale="90000"/>
          </a:bodyPr>
          <a:lstStyle/>
          <a:p>
            <a:r>
              <a:rPr lang="pt-PT" dirty="0">
                <a:effectLst/>
              </a:rPr>
              <a:t>Que sucede à luz quando incide na superfície da água?</a:t>
            </a:r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229898"/>
            <a:ext cx="364807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ângulo 8"/>
          <p:cNvSpPr/>
          <p:nvPr/>
        </p:nvSpPr>
        <p:spPr>
          <a:xfrm>
            <a:off x="4331642" y="2168521"/>
            <a:ext cx="448882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pt-PT" sz="2400" dirty="0"/>
              <a:t>Podemos observar o </a:t>
            </a:r>
            <a:r>
              <a:rPr lang="pt-PT" sz="2400" dirty="0" smtClean="0"/>
              <a:t>trajecto </a:t>
            </a:r>
            <a:r>
              <a:rPr lang="pt-PT" sz="2400" dirty="0"/>
              <a:t>do feixe incidente na superfície da água. Parte do feixe incidente passa do ar para a água. Nessa altura muda a </a:t>
            </a:r>
            <a:r>
              <a:rPr lang="pt-PT" sz="2400" dirty="0" smtClean="0"/>
              <a:t>direcção </a:t>
            </a:r>
            <a:r>
              <a:rPr lang="pt-PT" sz="2400" dirty="0"/>
              <a:t>do feixe. Uma </a:t>
            </a:r>
            <a:r>
              <a:rPr lang="pt-PT" sz="2400" dirty="0" smtClean="0"/>
              <a:t>fracção </a:t>
            </a:r>
            <a:r>
              <a:rPr lang="pt-PT" sz="2400" dirty="0"/>
              <a:t>do feixe incidente </a:t>
            </a:r>
            <a:r>
              <a:rPr lang="pt-PT" sz="2400" dirty="0" smtClean="0"/>
              <a:t>reflecte-se </a:t>
            </a:r>
            <a:r>
              <a:rPr lang="pt-PT" sz="2400" dirty="0"/>
              <a:t>na superfície da água, continuando a propagar-se no ar.</a:t>
            </a:r>
          </a:p>
        </p:txBody>
      </p:sp>
      <p:pic>
        <p:nvPicPr>
          <p:cNvPr id="3" name="Important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017021" y="15024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423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92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 idx="4294967295"/>
          </p:nvPr>
        </p:nvSpPr>
        <p:spPr>
          <a:xfrm>
            <a:off x="755576" y="620688"/>
            <a:ext cx="7344816" cy="841375"/>
          </a:xfrm>
        </p:spPr>
        <p:txBody>
          <a:bodyPr>
            <a:normAutofit fontScale="90000"/>
          </a:bodyPr>
          <a:lstStyle/>
          <a:p>
            <a:r>
              <a:rPr lang="pt-PT" dirty="0">
                <a:effectLst/>
              </a:rPr>
              <a:t>Que sucede à luz quando incide na superfície da água?</a:t>
            </a:r>
            <a:endParaRPr lang="pt-PT" dirty="0"/>
          </a:p>
        </p:txBody>
      </p:sp>
      <p:sp>
        <p:nvSpPr>
          <p:cNvPr id="9" name="Rectângulo 8"/>
          <p:cNvSpPr/>
          <p:nvPr/>
        </p:nvSpPr>
        <p:spPr>
          <a:xfrm>
            <a:off x="4067944" y="2718758"/>
            <a:ext cx="468052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pt-PT" sz="2400" dirty="0" smtClean="0"/>
              <a:t>Quando um feixe luminoso incide perpendicularmente à superfície da água, muda de meio sem mudar de direcção: não “quebra”, continua em frente …</a:t>
            </a:r>
            <a:endParaRPr lang="pt-PT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23600"/>
            <a:ext cx="26574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60950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7"/>
          <p:cNvSpPr txBox="1">
            <a:spLocks/>
          </p:cNvSpPr>
          <p:nvPr/>
        </p:nvSpPr>
        <p:spPr>
          <a:xfrm>
            <a:off x="609536" y="476672"/>
            <a:ext cx="8282943" cy="841375"/>
          </a:xfrm>
          <a:prstGeom prst="rect">
            <a:avLst/>
          </a:prstGeom>
        </p:spPr>
        <p:txBody>
          <a:bodyPr vert="horz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dirty="0" smtClean="0">
                <a:effectLst/>
              </a:rPr>
              <a:t>De que depende o desvio da luz refractada?</a:t>
            </a:r>
            <a:endParaRPr lang="pt-PT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916832"/>
            <a:ext cx="364807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4331642" y="1855455"/>
            <a:ext cx="448882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pt-PT" sz="2400" dirty="0" smtClean="0"/>
              <a:t>Quando um feixe de luz passa de um meio em que se desloca mais depressa para outro em que se desloca mais devagar, muda de direcção, aproximando-se da normal. É o que acontece na passagem da luz do ar para a água.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8935250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7"/>
          <p:cNvSpPr txBox="1">
            <a:spLocks/>
          </p:cNvSpPr>
          <p:nvPr/>
        </p:nvSpPr>
        <p:spPr>
          <a:xfrm>
            <a:off x="609537" y="476672"/>
            <a:ext cx="8064896" cy="841375"/>
          </a:xfrm>
          <a:prstGeom prst="rect">
            <a:avLst/>
          </a:prstGeom>
        </p:spPr>
        <p:txBody>
          <a:bodyPr vert="horz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dirty="0" smtClean="0">
                <a:effectLst/>
              </a:rPr>
              <a:t>De que depende o desvio da luz refratada?</a:t>
            </a:r>
            <a:endParaRPr lang="pt-PT" sz="3200" dirty="0"/>
          </a:p>
        </p:txBody>
      </p:sp>
      <p:sp>
        <p:nvSpPr>
          <p:cNvPr id="5" name="Rectângulo 4"/>
          <p:cNvSpPr/>
          <p:nvPr/>
        </p:nvSpPr>
        <p:spPr>
          <a:xfrm>
            <a:off x="4355976" y="2034066"/>
            <a:ext cx="448882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pt-PT" sz="2400" dirty="0" smtClean="0"/>
              <a:t>Pelo contrário, quando um feixe de luz passa de um meio em que se desloca mais devagar para outro em que se desloca mais depressa, muda de direcção, afastando-se da normal. Isto sucede quando a luz passa do vidro para o ar.</a:t>
            </a:r>
            <a:endParaRPr lang="pt-PT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37" y="1921880"/>
            <a:ext cx="3600450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Som gravad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156176" y="14244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506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gem">
  <a:themeElements>
    <a:clrScheme name="Viagem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gem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gem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602</TotalTime>
  <Words>238</Words>
  <Application>Microsoft Office PowerPoint</Application>
  <PresentationFormat>Apresentação no Ecrã (4:3)</PresentationFormat>
  <Paragraphs>14</Paragraphs>
  <Slides>5</Slides>
  <Notes>1</Notes>
  <HiddenSlides>0</HiddenSlides>
  <MMClips>2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10" baseType="lpstr">
      <vt:lpstr>Calibri</vt:lpstr>
      <vt:lpstr>Franklin Gothic Book</vt:lpstr>
      <vt:lpstr>Franklin Gothic Medium</vt:lpstr>
      <vt:lpstr>Wingdings 2</vt:lpstr>
      <vt:lpstr>Viagem</vt:lpstr>
      <vt:lpstr>Estudo da refração da luz</vt:lpstr>
      <vt:lpstr>Que sucede à luz quando incide na superfície da água?</vt:lpstr>
      <vt:lpstr>Que sucede à luz quando incide na superfície da água?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Estudo da refração da luz</dc:title>
  <dc:creator>TX</dc:creator>
  <cp:lastModifiedBy>Joana Latas</cp:lastModifiedBy>
  <cp:revision>16</cp:revision>
  <dcterms:created xsi:type="dcterms:W3CDTF">2011-11-18T22:13:04Z</dcterms:created>
  <dcterms:modified xsi:type="dcterms:W3CDTF">2014-10-15T21:17:28Z</dcterms:modified>
</cp:coreProperties>
</file>