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notesMasterIdLst>
    <p:notesMasterId r:id="rId65"/>
  </p:notesMasterIdLst>
  <p:sldIdLst>
    <p:sldId id="266" r:id="rId3"/>
    <p:sldId id="362" r:id="rId4"/>
    <p:sldId id="308" r:id="rId5"/>
    <p:sldId id="344" r:id="rId6"/>
    <p:sldId id="271" r:id="rId7"/>
    <p:sldId id="363" r:id="rId8"/>
    <p:sldId id="367" r:id="rId9"/>
    <p:sldId id="368" r:id="rId10"/>
    <p:sldId id="369" r:id="rId11"/>
    <p:sldId id="371" r:id="rId12"/>
    <p:sldId id="379" r:id="rId13"/>
    <p:sldId id="380" r:id="rId14"/>
    <p:sldId id="313" r:id="rId15"/>
    <p:sldId id="317" r:id="rId16"/>
    <p:sldId id="316" r:id="rId17"/>
    <p:sldId id="311" r:id="rId18"/>
    <p:sldId id="314" r:id="rId19"/>
    <p:sldId id="269" r:id="rId20"/>
    <p:sldId id="276" r:id="rId21"/>
    <p:sldId id="277" r:id="rId22"/>
    <p:sldId id="278" r:id="rId23"/>
    <p:sldId id="279" r:id="rId24"/>
    <p:sldId id="283" r:id="rId25"/>
    <p:sldId id="273" r:id="rId26"/>
    <p:sldId id="328" r:id="rId27"/>
    <p:sldId id="334" r:id="rId28"/>
    <p:sldId id="325" r:id="rId29"/>
    <p:sldId id="378" r:id="rId30"/>
    <p:sldId id="327" r:id="rId31"/>
    <p:sldId id="341" r:id="rId32"/>
    <p:sldId id="329" r:id="rId33"/>
    <p:sldId id="335" r:id="rId34"/>
    <p:sldId id="345" r:id="rId35"/>
    <p:sldId id="332" r:id="rId36"/>
    <p:sldId id="354" r:id="rId37"/>
    <p:sldId id="366" r:id="rId38"/>
    <p:sldId id="364" r:id="rId39"/>
    <p:sldId id="365" r:id="rId40"/>
    <p:sldId id="272" r:id="rId41"/>
    <p:sldId id="293" r:id="rId42"/>
    <p:sldId id="294" r:id="rId43"/>
    <p:sldId id="295" r:id="rId44"/>
    <p:sldId id="296" r:id="rId45"/>
    <p:sldId id="289" r:id="rId46"/>
    <p:sldId id="290" r:id="rId47"/>
    <p:sldId id="382" r:id="rId48"/>
    <p:sldId id="383" r:id="rId49"/>
    <p:sldId id="384" r:id="rId50"/>
    <p:sldId id="385" r:id="rId51"/>
    <p:sldId id="386" r:id="rId52"/>
    <p:sldId id="287" r:id="rId53"/>
    <p:sldId id="353" r:id="rId54"/>
    <p:sldId id="265" r:id="rId55"/>
    <p:sldId id="373" r:id="rId56"/>
    <p:sldId id="375" r:id="rId57"/>
    <p:sldId id="376" r:id="rId58"/>
    <p:sldId id="268" r:id="rId59"/>
    <p:sldId id="360" r:id="rId60"/>
    <p:sldId id="361" r:id="rId61"/>
    <p:sldId id="358" r:id="rId62"/>
    <p:sldId id="339" r:id="rId63"/>
    <p:sldId id="343" r:id="rId64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9A5"/>
    <a:srgbClr val="E5F4D4"/>
    <a:srgbClr val="CC6600"/>
    <a:srgbClr val="003399"/>
    <a:srgbClr val="339933"/>
    <a:srgbClr val="86D802"/>
    <a:srgbClr val="93EC02"/>
    <a:srgbClr val="88AE34"/>
    <a:srgbClr val="E0C3FD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com Tema 1 - Destaqu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Estilo com Tema 1 - Destaqu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7" autoAdjust="0"/>
    <p:restoredTop sz="92203" autoAdjust="0"/>
  </p:normalViewPr>
  <p:slideViewPr>
    <p:cSldViewPr>
      <p:cViewPr>
        <p:scale>
          <a:sx n="70" d="100"/>
          <a:sy n="70" d="100"/>
        </p:scale>
        <p:origin x="-121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B7112-5A5C-4942-A179-ACC44D2D85F4}" type="datetimeFigureOut">
              <a:rPr lang="pt-PT" smtClean="0"/>
              <a:pPr/>
              <a:t>13-06-2012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10992-D000-4BB6-BB58-A2EED09DAD73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0992-D000-4BB6-BB58-A2EED09DAD73}" type="slidenum">
              <a:rPr lang="pt-PT" smtClean="0"/>
              <a:pPr/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Este</a:t>
            </a:r>
            <a:r>
              <a:rPr lang="pt-PT" baseline="0" dirty="0" smtClean="0"/>
              <a:t> espiral aproxima a espiral de ouro, e não é uma espiral logarítmica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0992-D000-4BB6-BB58-A2EED09DAD73}" type="slidenum">
              <a:rPr lang="pt-PT" smtClean="0"/>
              <a:pPr/>
              <a:t>27</a:t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Este</a:t>
            </a:r>
            <a:r>
              <a:rPr lang="pt-PT" baseline="0" dirty="0" smtClean="0"/>
              <a:t> espiral aproxima a espiral de ouro, e não é uma espiral logarítmica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0992-D000-4BB6-BB58-A2EED09DAD73}" type="slidenum">
              <a:rPr lang="pt-PT" smtClean="0"/>
              <a:pPr/>
              <a:t>28</a:t>
            </a:fld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0992-D000-4BB6-BB58-A2EED09DAD73}" type="slidenum">
              <a:rPr lang="pt-PT" smtClean="0"/>
              <a:pPr/>
              <a:t>32</a:t>
            </a:fld>
            <a:endParaRPr lang="pt-P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Para conseguir um aproveitamento matemático perfeito do espaço usando a menor quantidade de cera a abelha constrói células hexagonais para servir de favo de mel.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F4DA-54F6-4505-BAF0-729D24675AB7}" type="slidenum">
              <a:rPr lang="pt-PT" smtClean="0">
                <a:solidFill>
                  <a:prstClr val="black"/>
                </a:solidFill>
              </a:rPr>
              <a:pPr/>
              <a:t>41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O número</a:t>
            </a:r>
            <a:r>
              <a:rPr lang="pt-PT" baseline="0" dirty="0" smtClean="0"/>
              <a:t> de machos e fêmeas em cada retângulo também gerada uma sequencia de Fibonacci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F4DA-54F6-4505-BAF0-729D24675AB7}" type="slidenum">
              <a:rPr lang="pt-PT" smtClean="0">
                <a:solidFill>
                  <a:prstClr val="black"/>
                </a:solidFill>
              </a:rPr>
              <a:pPr/>
              <a:t>43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 cigarra vive 17 anos</a:t>
            </a:r>
          </a:p>
          <a:p>
            <a:r>
              <a:rPr lang="pt-PT" dirty="0" smtClean="0"/>
              <a:t>- se o parasita vivesse 2 anos, apenas se encontrariam a cada 34 anos. </a:t>
            </a:r>
          </a:p>
          <a:p>
            <a:r>
              <a:rPr lang="pt-PT" dirty="0" smtClean="0"/>
              <a:t>-</a:t>
            </a:r>
            <a:r>
              <a:rPr lang="pt-PT" baseline="0" dirty="0" smtClean="0"/>
              <a:t> s</a:t>
            </a:r>
            <a:r>
              <a:rPr lang="pt-PT" dirty="0" smtClean="0"/>
              <a:t>e o parasita vivesse 3 anos, apenas se encontrariam a cada 51 anos.</a:t>
            </a:r>
          </a:p>
          <a:p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O parasita teria também de alargar o seu ciclo vital porque, caso contrário, estaria imensos anos sem poder parasitar qualquer </a:t>
            </a:r>
            <a:r>
              <a:rPr lang="pt-PT" dirty="0" err="1" smtClean="0"/>
              <a:t>insecto</a:t>
            </a:r>
            <a:r>
              <a:rPr lang="pt-PT" dirty="0" smtClean="0"/>
              <a:t>. </a:t>
            </a:r>
          </a:p>
          <a:p>
            <a:r>
              <a:rPr lang="pt-PT" dirty="0" smtClean="0"/>
              <a:t>Teria, ainda, de passar 16 anos sem alimento, o que é extremamente difícil.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F4DA-54F6-4505-BAF0-729D24675AB7}" type="slidenum">
              <a:rPr lang="pt-PT" smtClean="0">
                <a:solidFill>
                  <a:prstClr val="black"/>
                </a:solidFill>
              </a:rPr>
              <a:pPr/>
              <a:t>47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 cigarra vive 17 anos</a:t>
            </a:r>
          </a:p>
          <a:p>
            <a:r>
              <a:rPr lang="pt-PT" dirty="0" smtClean="0"/>
              <a:t>- se o parasita vivesse 2 anos, apenas se encontrariam a cada 34 anos. </a:t>
            </a:r>
          </a:p>
          <a:p>
            <a:r>
              <a:rPr lang="pt-PT" dirty="0" smtClean="0"/>
              <a:t>-</a:t>
            </a:r>
            <a:r>
              <a:rPr lang="pt-PT" baseline="0" dirty="0" smtClean="0"/>
              <a:t> s</a:t>
            </a:r>
            <a:r>
              <a:rPr lang="pt-PT" dirty="0" smtClean="0"/>
              <a:t>e o parasita vivesse 3 anos, apenas se encontrariam a cada 51 anos.</a:t>
            </a:r>
          </a:p>
          <a:p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O parasita teria também de alargar o seu ciclo vital porque, caso contrário, estaria imensos anos sem poder parasitar qualquer </a:t>
            </a:r>
            <a:r>
              <a:rPr lang="pt-PT" dirty="0" err="1" smtClean="0"/>
              <a:t>insecto</a:t>
            </a:r>
            <a:r>
              <a:rPr lang="pt-PT" dirty="0" smtClean="0"/>
              <a:t>. </a:t>
            </a:r>
          </a:p>
          <a:p>
            <a:r>
              <a:rPr lang="pt-PT" dirty="0" smtClean="0"/>
              <a:t>Teria, ainda, de passar 16 anos sem alimento, o que é extremamente difícil.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F4DA-54F6-4505-BAF0-729D24675AB7}" type="slidenum">
              <a:rPr lang="pt-PT" smtClean="0">
                <a:solidFill>
                  <a:prstClr val="black"/>
                </a:solidFill>
              </a:rPr>
              <a:pPr/>
              <a:t>48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 cigarra vive 17 anos</a:t>
            </a:r>
          </a:p>
          <a:p>
            <a:r>
              <a:rPr lang="pt-PT" dirty="0" smtClean="0"/>
              <a:t>- se o parasita vivesse 2 anos, apenas se encontrariam a cada 34 anos. </a:t>
            </a:r>
          </a:p>
          <a:p>
            <a:r>
              <a:rPr lang="pt-PT" dirty="0" smtClean="0"/>
              <a:t>-</a:t>
            </a:r>
            <a:r>
              <a:rPr lang="pt-PT" baseline="0" dirty="0" smtClean="0"/>
              <a:t> s</a:t>
            </a:r>
            <a:r>
              <a:rPr lang="pt-PT" dirty="0" smtClean="0"/>
              <a:t>e o parasita vivesse 3 anos, apenas se encontrariam a cada 51 anos.</a:t>
            </a:r>
          </a:p>
          <a:p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O parasita teria também de alargar o seu ciclo vital porque, caso contrário, estaria imensos anos sem poder parasitar qualquer </a:t>
            </a:r>
            <a:r>
              <a:rPr lang="pt-PT" dirty="0" err="1" smtClean="0"/>
              <a:t>insecto</a:t>
            </a:r>
            <a:r>
              <a:rPr lang="pt-PT" dirty="0" smtClean="0"/>
              <a:t>. </a:t>
            </a:r>
          </a:p>
          <a:p>
            <a:r>
              <a:rPr lang="pt-PT" dirty="0" smtClean="0"/>
              <a:t>Teria, ainda, de passar 16 anos sem alimento, o que é extremamente difícil.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F4DA-54F6-4505-BAF0-729D24675AB7}" type="slidenum">
              <a:rPr lang="pt-PT" smtClean="0">
                <a:solidFill>
                  <a:prstClr val="black"/>
                </a:solidFill>
              </a:rPr>
              <a:pPr/>
              <a:t>49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 cigarra vive 17 anos</a:t>
            </a:r>
          </a:p>
          <a:p>
            <a:r>
              <a:rPr lang="pt-PT" dirty="0" smtClean="0"/>
              <a:t>- se o parasita vivesse 2 anos, apenas se encontrariam a cada 34 anos. </a:t>
            </a:r>
          </a:p>
          <a:p>
            <a:r>
              <a:rPr lang="pt-PT" dirty="0" smtClean="0"/>
              <a:t>-</a:t>
            </a:r>
            <a:r>
              <a:rPr lang="pt-PT" baseline="0" dirty="0" smtClean="0"/>
              <a:t> s</a:t>
            </a:r>
            <a:r>
              <a:rPr lang="pt-PT" dirty="0" smtClean="0"/>
              <a:t>e o parasita vivesse 3 anos, apenas se encontrariam a cada 51 anos.</a:t>
            </a:r>
          </a:p>
          <a:p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O parasita teria também de alargar o seu ciclo vital porque, caso contrário, estaria imensos anos sem poder parasitar qualquer </a:t>
            </a:r>
            <a:r>
              <a:rPr lang="pt-PT" dirty="0" err="1" smtClean="0"/>
              <a:t>insecto</a:t>
            </a:r>
            <a:r>
              <a:rPr lang="pt-PT" dirty="0" smtClean="0"/>
              <a:t>. </a:t>
            </a:r>
          </a:p>
          <a:p>
            <a:r>
              <a:rPr lang="pt-PT" dirty="0" smtClean="0"/>
              <a:t>Teria, ainda, de passar 16 anos sem alimento, o que é extremamente difícil.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F4DA-54F6-4505-BAF0-729D24675AB7}" type="slidenum">
              <a:rPr lang="pt-PT" smtClean="0">
                <a:solidFill>
                  <a:prstClr val="black"/>
                </a:solidFill>
              </a:rPr>
              <a:pPr/>
              <a:t>50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Montanhas fractais no </a:t>
            </a:r>
            <a:r>
              <a:rPr lang="pt-PT" dirty="0" err="1" smtClean="0"/>
              <a:t>Tibet</a:t>
            </a:r>
            <a:r>
              <a:rPr lang="pt-PT" dirty="0" smtClean="0"/>
              <a:t> </a:t>
            </a:r>
            <a:br>
              <a:rPr lang="pt-PT" dirty="0" smtClean="0"/>
            </a:br>
            <a:r>
              <a:rPr lang="pt-PT" dirty="0" smtClean="0"/>
              <a:t>Rios fractais</a:t>
            </a:r>
            <a:r>
              <a:rPr lang="pt-PT" baseline="0" dirty="0" smtClean="0"/>
              <a:t> na savana (</a:t>
            </a:r>
            <a:r>
              <a:rPr lang="pt-PT" baseline="0" dirty="0" err="1" smtClean="0"/>
              <a:t>georgia</a:t>
            </a:r>
            <a:r>
              <a:rPr lang="pt-PT" baseline="0" dirty="0" smtClean="0"/>
              <a:t>)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F4DA-54F6-4505-BAF0-729D24675AB7}" type="slidenum">
              <a:rPr lang="pt-PT" smtClean="0"/>
              <a:pPr/>
              <a:t>56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O número</a:t>
            </a:r>
            <a:r>
              <a:rPr lang="pt-PT" baseline="0" dirty="0" smtClean="0"/>
              <a:t> de machos e fêmeas em cada retângulo também gerada uma sequencia de Fibonacci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F4DA-54F6-4505-BAF0-729D24675AB7}" type="slidenum">
              <a:rPr lang="pt-PT" smtClean="0">
                <a:solidFill>
                  <a:prstClr val="black"/>
                </a:solidFill>
              </a:rPr>
              <a:pPr/>
              <a:t>9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0992-D000-4BB6-BB58-A2EED09DAD73}" type="slidenum">
              <a:rPr lang="pt-PT" smtClean="0"/>
              <a:pPr/>
              <a:t>13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As pinhas mostram claramente as espirais de Fibonacci. Vemos à esquerda uma pinha e à direita espirais verdes desenhadas numa </a:t>
            </a:r>
            <a:r>
              <a:rPr lang="pt-PT" dirty="0" err="1" smtClean="0"/>
              <a:t>direcção</a:t>
            </a:r>
            <a:r>
              <a:rPr lang="pt-PT" dirty="0" smtClean="0"/>
              <a:t> e vermelhas na outra.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0992-D000-4BB6-BB58-A2EED09DAD73}" type="slidenum">
              <a:rPr lang="pt-PT" smtClean="0"/>
              <a:pPr/>
              <a:t>14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Talvez o </a:t>
            </a:r>
            <a:r>
              <a:rPr lang="pt-PT" dirty="0" err="1" smtClean="0"/>
              <a:t>aspecto</a:t>
            </a:r>
            <a:r>
              <a:rPr lang="pt-PT" dirty="0" smtClean="0"/>
              <a:t> mais extraordinário da composição física do abacaxi reside em suas proporções matemáticas. </a:t>
            </a:r>
          </a:p>
          <a:p>
            <a:r>
              <a:rPr lang="pt-PT" dirty="0" smtClean="0"/>
              <a:t>Escalas de abacaxi também estão estampados em espirais e, ...</a:t>
            </a:r>
            <a:br>
              <a:rPr lang="pt-PT" dirty="0" smtClean="0"/>
            </a:br>
            <a:r>
              <a:rPr lang="pt-PT" dirty="0" smtClean="0"/>
              <a:t>porque são mais ou menos em forma hexagonal, três conjuntos distintos de espirais podem ser observadas.</a:t>
            </a:r>
            <a:br>
              <a:rPr lang="pt-PT" dirty="0" smtClean="0"/>
            </a:br>
            <a:r>
              <a:rPr lang="pt-PT" dirty="0" smtClean="0"/>
              <a:t>Um conjunto de 5 espirais paralelas sobe a um ângulo raso para a direita, ...</a:t>
            </a:r>
            <a:br>
              <a:rPr lang="pt-PT" dirty="0" smtClean="0"/>
            </a:br>
            <a:r>
              <a:rPr lang="pt-PT" dirty="0" smtClean="0"/>
              <a:t>um segundo conjunto de 8 espirais paralelas ascende de forma mais acentuada para a esquerda, ...</a:t>
            </a:r>
            <a:br>
              <a:rPr lang="pt-PT" dirty="0" smtClean="0"/>
            </a:br>
            <a:r>
              <a:rPr lang="pt-PT" dirty="0" err="1" smtClean="0"/>
              <a:t>eo</a:t>
            </a:r>
            <a:r>
              <a:rPr lang="pt-PT" dirty="0" smtClean="0"/>
              <a:t> terceiro conjunto de 13 espirais paralelas sobe muito acentuadamente para a direita.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0992-D000-4BB6-BB58-A2EED09DAD73}" type="slidenum">
              <a:rPr lang="pt-PT" smtClean="0"/>
              <a:pPr/>
              <a:t>15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Os números de Fibonacci podem ser usados para caracterizar diversas propriedades na Natureza.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 O modo como as sementes estão dispostas no centro de diversas flores é um desses exemplos. A Natureza "arrumou" as sementes do </a:t>
            </a:r>
            <a:r>
              <a:rPr lang="pt-PT" b="1" dirty="0" smtClean="0"/>
              <a:t>girassol</a:t>
            </a:r>
            <a:r>
              <a:rPr lang="pt-PT" dirty="0" smtClean="0"/>
              <a:t> sem intervalos, na forma </a:t>
            </a:r>
            <a:r>
              <a:rPr lang="pt-PT" i="1" dirty="0" smtClean="0"/>
              <a:t>mais eficiente possível</a:t>
            </a:r>
            <a:r>
              <a:rPr lang="pt-PT" dirty="0" smtClean="0"/>
              <a:t>, formando espirais que tanto curvam para a esquerda como para a direita. O curioso é que os números de espirais em cada </a:t>
            </a:r>
            <a:r>
              <a:rPr lang="pt-PT" dirty="0" err="1" smtClean="0"/>
              <a:t>direcção</a:t>
            </a:r>
            <a:r>
              <a:rPr lang="pt-PT" dirty="0" smtClean="0"/>
              <a:t> são (quase sempre) números vizinhos na sequência de Fibonacci. O raio destas espirais varia de espécie para espécie de flor.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0992-D000-4BB6-BB58-A2EED09DAD73}" type="slidenum">
              <a:rPr lang="pt-PT" smtClean="0"/>
              <a:pPr/>
              <a:t>16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Uma planta em particular, mostra os números da sucessão de Fibonacci nos seus "pontos de crescimento". Quando a planta tem um novo rebento, leva dois meses a crescer até que as ramificações fiquem </a:t>
            </a:r>
            <a:r>
              <a:rPr lang="pt-PT" dirty="0" err="1" smtClean="0"/>
              <a:t>sufecientemente</a:t>
            </a:r>
            <a:r>
              <a:rPr lang="pt-PT" dirty="0" smtClean="0"/>
              <a:t> fortes. Se a planta ramifica todos os meses, depois disso, no ponto de ramificação, obtemos uma figura semelhante à de baixo:</a:t>
            </a:r>
          </a:p>
          <a:p>
            <a:r>
              <a:rPr lang="pt-PT" dirty="0" smtClean="0"/>
              <a:t>Uma planta que cresce de forma semelhante a esta, é a espirradeira ou cevadilha. </a:t>
            </a:r>
          </a:p>
          <a:p>
            <a:endParaRPr lang="pt-PT" dirty="0" smtClean="0"/>
          </a:p>
          <a:p>
            <a:r>
              <a:rPr lang="pt-PT" dirty="0" smtClean="0"/>
              <a:t>A associação de números de Fibonacci e plantas não se restringe aos números de pétalas. Aqui temos um diagrama esquemático de uma planta simples, o </a:t>
            </a:r>
            <a:r>
              <a:rPr lang="pt-PT" dirty="0" err="1" smtClean="0"/>
              <a:t>sneezewort</a:t>
            </a:r>
            <a:r>
              <a:rPr lang="pt-PT" dirty="0" smtClean="0"/>
              <a:t>. Novos brotos geralmente crescem para fora em uma axila, um ponto onde um feixe de molas do tronco principal de uma planta.</a:t>
            </a:r>
            <a:br>
              <a:rPr lang="pt-PT" dirty="0" smtClean="0"/>
            </a:br>
            <a:r>
              <a:rPr lang="pt-PT" dirty="0" smtClean="0"/>
              <a:t>Se traçarmos linhas horizontais através das axilas, podemos </a:t>
            </a:r>
            <a:r>
              <a:rPr lang="pt-PT" dirty="0" err="1" smtClean="0"/>
              <a:t>detectar</a:t>
            </a:r>
            <a:r>
              <a:rPr lang="pt-PT" dirty="0" smtClean="0"/>
              <a:t> estágios óbvios de desenvolvimento na planta. A haste principal produz rebentos de ramificação no início de cada etapa. Poder atira descanso durante suas duas primeiras fases, em seguida, produzir rebentos novas agências no início de cada fase </a:t>
            </a:r>
            <a:r>
              <a:rPr lang="pt-PT" dirty="0" err="1" smtClean="0"/>
              <a:t>subseqüente</a:t>
            </a:r>
            <a:r>
              <a:rPr lang="pt-PT" dirty="0" smtClean="0"/>
              <a:t>. A mesma lei se aplica a todos os ramos.</a:t>
            </a:r>
            <a:br>
              <a:rPr lang="pt-PT" dirty="0" smtClean="0"/>
            </a:br>
            <a:r>
              <a:rPr lang="pt-PT" dirty="0" smtClean="0"/>
              <a:t>Uma vez que este padrão de desenvolvimento espelha o crescimento dos coelhos em clássico problema Fibonacci, não é surpreendente que o número de ramos, em qualquer fase do desenvolvimento é um número de Fibonacci.</a:t>
            </a:r>
            <a:br>
              <a:rPr lang="pt-PT" dirty="0" smtClean="0"/>
            </a:br>
            <a:r>
              <a:rPr lang="pt-PT" dirty="0" smtClean="0"/>
              <a:t>Além disso, o número de folhas, em qualquer fase será também um número de Fibonacci.</a:t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O tipo de crescimento exibida pelo </a:t>
            </a:r>
            <a:r>
              <a:rPr lang="pt-PT" dirty="0" err="1" smtClean="0"/>
              <a:t>sneezewort</a:t>
            </a:r>
            <a:r>
              <a:rPr lang="pt-PT" dirty="0" smtClean="0"/>
              <a:t> ocorre também no crescimento da árvore simples, cada estágio de desenvolvimento com duração de um ano.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0992-D000-4BB6-BB58-A2EED09DAD73}" type="slidenum">
              <a:rPr lang="pt-PT" smtClean="0"/>
              <a:pPr/>
              <a:t>17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0992-D000-4BB6-BB58-A2EED09DAD73}" type="slidenum">
              <a:rPr lang="pt-PT" smtClean="0"/>
              <a:pPr/>
              <a:t>22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i="1" dirty="0" err="1" smtClean="0">
                <a:latin typeface="Times New Roman" pitchFamily="18" charset="0"/>
                <a:cs typeface="Times New Roman" pitchFamily="18" charset="0"/>
              </a:rPr>
              <a:t>spira</a:t>
            </a:r>
            <a:r>
              <a:rPr lang="pt-PT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i="1" dirty="0" err="1" smtClean="0">
                <a:latin typeface="Times New Roman" pitchFamily="18" charset="0"/>
                <a:cs typeface="Times New Roman" pitchFamily="18" charset="0"/>
              </a:rPr>
              <a:t>mirabilis</a:t>
            </a:r>
            <a:r>
              <a:rPr lang="pt-PT" dirty="0" smtClean="0">
                <a:latin typeface="Times New Roman" pitchFamily="18" charset="0"/>
                <a:cs typeface="Times New Roman" pitchFamily="18" charset="0"/>
              </a:rPr>
              <a:t> (em latim, espiral maravilhosa).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0992-D000-4BB6-BB58-A2EED09DAD73}" type="slidenum">
              <a:rPr lang="pt-PT" smtClean="0"/>
              <a:pPr/>
              <a:t>25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4"/>
          <p:cNvSpPr>
            <a:spLocks noChangeArrowheads="1"/>
          </p:cNvSpPr>
          <p:nvPr/>
        </p:nvSpPr>
        <p:spPr bwMode="auto">
          <a:xfrm>
            <a:off x="0" y="1936750"/>
            <a:ext cx="9144000" cy="2987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reeform 47"/>
          <p:cNvSpPr>
            <a:spLocks/>
          </p:cNvSpPr>
          <p:nvPr/>
        </p:nvSpPr>
        <p:spPr bwMode="auto">
          <a:xfrm>
            <a:off x="7339013" y="3881438"/>
            <a:ext cx="9525" cy="1587"/>
          </a:xfrm>
          <a:custGeom>
            <a:avLst/>
            <a:gdLst>
              <a:gd name="T0" fmla="*/ 0 w 6"/>
              <a:gd name="T1" fmla="*/ 0 h 1587"/>
              <a:gd name="T2" fmla="*/ 0 w 6"/>
              <a:gd name="T3" fmla="*/ 0 h 1587"/>
              <a:gd name="T4" fmla="*/ 9525 w 6"/>
              <a:gd name="T5" fmla="*/ 0 h 1587"/>
              <a:gd name="T6" fmla="*/ 0 w 6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1587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44090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PT">
              <a:solidFill>
                <a:prstClr val="black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76263" y="2062163"/>
            <a:ext cx="7920037" cy="1655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PT" noProof="0" smtClean="0"/>
              <a:t>Clique para editar o estilo</a:t>
            </a:r>
            <a:endParaRPr lang="en-US" noProof="0" smtClean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76263" y="3754438"/>
            <a:ext cx="7920037" cy="719137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pt-PT" noProof="0" smtClean="0"/>
              <a:t>Faça clique para editar o estilo</a:t>
            </a:r>
            <a:endParaRPr lang="en-US" noProof="0" smtClean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605588"/>
            <a:ext cx="2133600" cy="2794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fld id="{BFCAA8D9-31E7-4C49-9913-BA57D93DE5C9}" type="datetimeFigureOut">
              <a:rPr lang="pt-PT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605588"/>
            <a:ext cx="2895600" cy="279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pt-PT">
              <a:solidFill>
                <a:prstClr val="black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605588"/>
            <a:ext cx="2133600" cy="2794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fld id="{77E4A697-17E1-4184-87DD-7A5CDA2542CB}" type="slidenum">
              <a:rPr lang="pt-PT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188913"/>
            <a:ext cx="2071688" cy="5437187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67425" cy="5437187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4"/>
          <p:cNvSpPr>
            <a:spLocks noChangeArrowheads="1"/>
          </p:cNvSpPr>
          <p:nvPr/>
        </p:nvSpPr>
        <p:spPr bwMode="auto">
          <a:xfrm>
            <a:off x="0" y="1936750"/>
            <a:ext cx="9144000" cy="2987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reeform 47"/>
          <p:cNvSpPr>
            <a:spLocks/>
          </p:cNvSpPr>
          <p:nvPr/>
        </p:nvSpPr>
        <p:spPr bwMode="auto">
          <a:xfrm>
            <a:off x="7339013" y="3881438"/>
            <a:ext cx="9525" cy="1587"/>
          </a:xfrm>
          <a:custGeom>
            <a:avLst/>
            <a:gdLst>
              <a:gd name="T0" fmla="*/ 0 w 6"/>
              <a:gd name="T1" fmla="*/ 0 h 1587"/>
              <a:gd name="T2" fmla="*/ 0 w 6"/>
              <a:gd name="T3" fmla="*/ 0 h 1587"/>
              <a:gd name="T4" fmla="*/ 9525 w 6"/>
              <a:gd name="T5" fmla="*/ 0 h 1587"/>
              <a:gd name="T6" fmla="*/ 0 w 6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1587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44090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PT">
              <a:solidFill>
                <a:prstClr val="black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76263" y="2062163"/>
            <a:ext cx="7920037" cy="1655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PT" noProof="0" smtClean="0"/>
              <a:t>Clique para editar o estilo</a:t>
            </a:r>
            <a:endParaRPr lang="en-US" noProof="0" smtClean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76263" y="3754438"/>
            <a:ext cx="7920037" cy="719137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pt-PT" noProof="0" smtClean="0"/>
              <a:t>Faça clique para editar o estilo</a:t>
            </a:r>
            <a:endParaRPr lang="en-US" noProof="0" smtClean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605588"/>
            <a:ext cx="2133600" cy="2794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fld id="{BFCAA8D9-31E7-4C49-9913-BA57D93DE5C9}" type="datetimeFigureOut">
              <a:rPr lang="pt-PT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605588"/>
            <a:ext cx="2895600" cy="279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pt-PT">
              <a:solidFill>
                <a:prstClr val="black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605588"/>
            <a:ext cx="2133600" cy="2794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fld id="{77E4A697-17E1-4184-87DD-7A5CDA2542CB}" type="slidenum">
              <a:rPr lang="pt-PT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68763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557338"/>
            <a:ext cx="4070350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 smtClean="0"/>
              <a:t>Clique no ícone para adicionar uma imagem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188913"/>
            <a:ext cx="2071688" cy="5437187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67425" cy="5437187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68763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557338"/>
            <a:ext cx="4070350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 smtClean="0"/>
              <a:t>Clique no ícone para adicionar uma imagem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AA8D9-31E7-4C49-9913-BA57D93DE5C9}" type="datetimeFigureOut">
              <a:rPr lang="pt-PT" smtClean="0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A697-17E1-4184-87DD-7A5CDA2542CB}" type="slidenum">
              <a:rPr lang="pt-PT" smtClean="0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47"/>
          <p:cNvSpPr>
            <a:spLocks noChangeArrowheads="1"/>
          </p:cNvSpPr>
          <p:nvPr/>
        </p:nvSpPr>
        <p:spPr bwMode="auto">
          <a:xfrm>
            <a:off x="0" y="0"/>
            <a:ext cx="9144000" cy="1160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91513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smtClean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 estilo</a:t>
            </a:r>
            <a:endParaRPr lang="en-US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7813" y="6497638"/>
            <a:ext cx="2133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BFCAA8D9-31E7-4C49-9913-BA57D93DE5C9}" type="datetimeFigureOut">
              <a:rPr lang="pt-PT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3813" y="6497638"/>
            <a:ext cx="2133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77E4A697-17E1-4184-87DD-7A5CDA2542CB}" type="slidenum">
              <a:rPr lang="pt-PT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47"/>
          <p:cNvSpPr>
            <a:spLocks noChangeArrowheads="1"/>
          </p:cNvSpPr>
          <p:nvPr/>
        </p:nvSpPr>
        <p:spPr bwMode="auto">
          <a:xfrm>
            <a:off x="0" y="0"/>
            <a:ext cx="9144000" cy="1160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91513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smtClean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 estilo</a:t>
            </a:r>
            <a:endParaRPr lang="en-US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7813" y="6497638"/>
            <a:ext cx="2133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BFCAA8D9-31E7-4C49-9913-BA57D93DE5C9}" type="datetimeFigureOut">
              <a:rPr lang="pt-PT">
                <a:solidFill>
                  <a:prstClr val="black"/>
                </a:solidFill>
              </a:rPr>
              <a:pPr/>
              <a:t>13-06-2012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3813" y="6497638"/>
            <a:ext cx="2133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77E4A697-17E1-4184-87DD-7A5CDA2542CB}" type="slidenum">
              <a:rPr lang="pt-PT">
                <a:solidFill>
                  <a:prstClr val="black"/>
                </a:solidFill>
              </a:rPr>
              <a:pPr/>
              <a:t>‹nº›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2564904"/>
            <a:ext cx="7920037" cy="1655762"/>
          </a:xfrm>
        </p:spPr>
        <p:txBody>
          <a:bodyPr/>
          <a:lstStyle/>
          <a:p>
            <a:pPr algn="ctr"/>
            <a:r>
              <a:rPr lang="pt-PT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Matemática na Natureza</a:t>
            </a:r>
            <a:endParaRPr lang="pt-PT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7"/>
          <p:cNvSpPr/>
          <p:nvPr/>
        </p:nvSpPr>
        <p:spPr>
          <a:xfrm>
            <a:off x="144356" y="44624"/>
            <a:ext cx="88553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Sequência de Fibonacci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  <p:sp>
        <p:nvSpPr>
          <p:cNvPr id="9" name="Marcador de Posição de Conteúdo 8"/>
          <p:cNvSpPr>
            <a:spLocks noGrp="1"/>
          </p:cNvSpPr>
          <p:nvPr>
            <p:ph idx="1"/>
          </p:nvPr>
        </p:nvSpPr>
        <p:spPr>
          <a:xfrm>
            <a:off x="395536" y="1916832"/>
            <a:ext cx="82915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pt-PT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  1   2   3   5   8   13  21  34  55  89  144  233 …</a:t>
            </a:r>
            <a:endParaRPr lang="pt-PT" sz="4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87524" y="4005064"/>
            <a:ext cx="8604956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PT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Qualquer número, a partir do terceiro termo, na sequência é determinado pela soma dos dois números anteriores.</a:t>
            </a:r>
            <a:endParaRPr lang="pt-PT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343125" y="44624"/>
            <a:ext cx="84577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Números de Fibonacci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  <p:pic>
        <p:nvPicPr>
          <p:cNvPr id="54274" name="Picture 2" descr="C:\Users\Luis\Desktop\Aula Actividades Matemáticas 2 trabalho\Flores\fib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84282">
            <a:off x="3350692" y="2375670"/>
            <a:ext cx="3045702" cy="22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7" name="Picture 5" descr="C:\Users\Luis\Desktop\Aula Actividades Matemáticas 2 trabalho\Flores\fib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1614">
            <a:off x="6135144" y="3772847"/>
            <a:ext cx="3009025" cy="2256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1670" name="Picture 6" descr="http://lh6.ggpht.com/_5l7NU0LdPt4/S-afYlqRM2I/AAAAAAAAOeA/6g66V4Oc7Tg/DSC03031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61" t="10991" r="8154"/>
          <a:stretch/>
        </p:blipFill>
        <p:spPr bwMode="auto">
          <a:xfrm rot="20999781">
            <a:off x="215849" y="3153536"/>
            <a:ext cx="3706816" cy="28095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arcador de Posição de Conteúdo 2"/>
          <p:cNvSpPr>
            <a:spLocks noGrp="1"/>
          </p:cNvSpPr>
          <p:nvPr>
            <p:ph idx="1"/>
          </p:nvPr>
        </p:nvSpPr>
        <p:spPr>
          <a:xfrm>
            <a:off x="171562" y="1152620"/>
            <a:ext cx="8800890" cy="1556300"/>
          </a:xfrm>
        </p:spPr>
        <p:txBody>
          <a:bodyPr/>
          <a:lstStyle/>
          <a:p>
            <a:pPr marL="0" lvl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Já repararam que muitas flores têm 3, 5, 8, 13, 21  pétalas?</a:t>
            </a:r>
          </a:p>
        </p:txBody>
      </p:sp>
      <p:pic>
        <p:nvPicPr>
          <p:cNvPr id="241668" name="Picture 4" descr="http://nerina.amato.zip.net/images/PICT01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8328">
            <a:off x="3369165" y="4318427"/>
            <a:ext cx="3216019" cy="24120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ângulo 11"/>
          <p:cNvSpPr/>
          <p:nvPr/>
        </p:nvSpPr>
        <p:spPr>
          <a:xfrm>
            <a:off x="233772" y="1196752"/>
            <a:ext cx="867645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PT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Já observaram a disposição das espirais de uma pinha, das sementes num girassol ou de um ananás? </a:t>
            </a:r>
          </a:p>
        </p:txBody>
      </p:sp>
      <p:sp>
        <p:nvSpPr>
          <p:cNvPr id="7" name="Rectângulo 6"/>
          <p:cNvSpPr/>
          <p:nvPr/>
        </p:nvSpPr>
        <p:spPr>
          <a:xfrm>
            <a:off x="343125" y="44624"/>
            <a:ext cx="84577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Números de Fibonacci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  <p:pic>
        <p:nvPicPr>
          <p:cNvPr id="54287" name="Picture 15" descr="http://24.media.tumblr.com/tumblr_le70xiJNBE1qzwj2fo1_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49781">
            <a:off x="486872" y="3561809"/>
            <a:ext cx="2459338" cy="2471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9" name="Picture 17" descr="http://farm3.static.flickr.com/2678/4262159273_639ffae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2010" y="3219543"/>
            <a:ext cx="3580230" cy="2685173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43716" name="Picture 4" descr="http://www.docesregionais.com/wp-content/uploads/2010/08/ananas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62" r="17642"/>
          <a:stretch/>
        </p:blipFill>
        <p:spPr bwMode="auto">
          <a:xfrm rot="299427">
            <a:off x="6908794" y="2988195"/>
            <a:ext cx="2081287" cy="3629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1054862" y="44624"/>
            <a:ext cx="70342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Actividade Pinhas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179512" y="1509747"/>
            <a:ext cx="554461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800" dirty="0" smtClean="0">
                <a:latin typeface="Times New Roman" pitchFamily="18" charset="0"/>
                <a:cs typeface="Times New Roman" pitchFamily="18" charset="0"/>
              </a:rPr>
              <a:t> Numa pinha, o número de espirais está relacionado com os números de Fibonacci.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PT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Consegues ver dois conjuntos de espirais na base da pinha?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PT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Quantas existem em cada conjunto?</a:t>
            </a:r>
            <a:endParaRPr lang="de-DE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PT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5474" name="Picture 2" descr="http://www.onyxcollection.com/images/inlays/PineConeGroup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5575235" y="2409364"/>
            <a:ext cx="3933682" cy="320384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1054862" y="44624"/>
            <a:ext cx="70342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Actividade Pinhas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  <p:pic>
        <p:nvPicPr>
          <p:cNvPr id="6" name="Picture 4" descr="http://shallowsky.com/talks/fibonacci/pix/pinec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658" y="1664804"/>
            <a:ext cx="468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http://shallowsky.com/talks/fibonacci/pix/pinecone-c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3658" y="1664804"/>
            <a:ext cx="468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/>
          <p:cNvSpPr txBox="1"/>
          <p:nvPr/>
        </p:nvSpPr>
        <p:spPr>
          <a:xfrm>
            <a:off x="7812360" y="3789040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884368" y="3068960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884368" y="2420888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812360" y="4509120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shallowsky.com/talks/fibonacci/pix/pinecone-cc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3658" y="1664804"/>
            <a:ext cx="468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3059418" y="44624"/>
            <a:ext cx="302518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Ananás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251520" y="1412776"/>
            <a:ext cx="52565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pt-PT" sz="2800" dirty="0" smtClean="0">
                <a:latin typeface="Times New Roman" pitchFamily="18" charset="0"/>
                <a:cs typeface="Times New Roman" pitchFamily="18" charset="0"/>
              </a:rPr>
              <a:t> ananás é uma das plantas onde se observam números da sequência Fibonacci.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PT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800" dirty="0" smtClean="0">
                <a:latin typeface="Times New Roman" pitchFamily="18" charset="0"/>
                <a:cs typeface="Times New Roman" pitchFamily="18" charset="0"/>
              </a:rPr>
              <a:t> Para este fruto conta-se o número de espirais, em várias direções, formadas pelas escamas hexagonais da sua casca.</a:t>
            </a:r>
            <a:endParaRPr lang="de-DE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PT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http://britton.disted.camosun.bc.ca/fibslide/fibanim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44824"/>
            <a:ext cx="2664296" cy="4030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 descr="http://crazy-frankenstein.com/free-wallpapers-files/food/pineapple-wallpapers/big-pineapple-wallpapers-1024x76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10" r="27520" b="3286"/>
          <a:stretch>
            <a:fillRect/>
          </a:stretch>
        </p:blipFill>
        <p:spPr bwMode="auto">
          <a:xfrm>
            <a:off x="6228184" y="1952736"/>
            <a:ext cx="2448272" cy="3996544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7524328" y="5899919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948264" y="5899919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156176" y="5899919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436096" y="5899919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8279904" y="5898178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mph" presetSubtype="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6" grpId="0"/>
      <p:bldP spid="16" grpId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3015333" y="44624"/>
            <a:ext cx="31133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Girassol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287524" y="1412776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 inflorescência do girassol encontram-se espirais, que tanto curvam para a esquerda como para a direita, e que estão dispostas de acordo com os números de Fibonacci</a:t>
            </a:r>
            <a:endParaRPr lang="pt-PT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26" name="Picture 2" descr="C:\Users\Luis\Desktop\Aula Actividades Matemáticas 2 trabalho\imagens\girassol 1.PNG"/>
          <p:cNvPicPr>
            <a:picLocks noChangeAspect="1" noChangeArrowheads="1"/>
          </p:cNvPicPr>
          <p:nvPr/>
        </p:nvPicPr>
        <p:blipFill>
          <a:blip r:embed="rId3" cstate="print"/>
          <a:srcRect t="2623" r="3906"/>
          <a:stretch>
            <a:fillRect/>
          </a:stretch>
        </p:blipFill>
        <p:spPr bwMode="auto">
          <a:xfrm>
            <a:off x="2520353" y="3284984"/>
            <a:ext cx="3301512" cy="33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27" name="Picture 3" descr="C:\Users\Luis\Desktop\Aula Actividades Matemáticas 2 trabalho\imagens\girassol 4.PNG"/>
          <p:cNvPicPr>
            <a:picLocks noChangeAspect="1" noChangeArrowheads="1"/>
          </p:cNvPicPr>
          <p:nvPr/>
        </p:nvPicPr>
        <p:blipFill>
          <a:blip r:embed="rId4" cstate="print"/>
          <a:srcRect r="2632" b="6667"/>
          <a:stretch>
            <a:fillRect/>
          </a:stretch>
        </p:blipFill>
        <p:spPr bwMode="auto">
          <a:xfrm>
            <a:off x="2555752" y="3284984"/>
            <a:ext cx="3224876" cy="33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28" name="Picture 4" descr="C:\Users\Luis\Desktop\Aula Actividades Matemáticas 2 trabalho\imagens\girassol 3.PNG"/>
          <p:cNvPicPr>
            <a:picLocks noChangeAspect="1" noChangeArrowheads="1"/>
          </p:cNvPicPr>
          <p:nvPr/>
        </p:nvPicPr>
        <p:blipFill>
          <a:blip r:embed="rId5" cstate="print"/>
          <a:srcRect l="1663" r="1663" b="7005"/>
          <a:stretch>
            <a:fillRect/>
          </a:stretch>
        </p:blipFill>
        <p:spPr bwMode="auto">
          <a:xfrm>
            <a:off x="2571817" y="3284984"/>
            <a:ext cx="3190100" cy="33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29" name="Picture 5" descr="C:\Users\Luis\Desktop\Aula Actividades Matemáticas 2 trabalho\imagens\girassol 2.PNG"/>
          <p:cNvPicPr>
            <a:picLocks noChangeAspect="1" noChangeArrowheads="1"/>
          </p:cNvPicPr>
          <p:nvPr/>
        </p:nvPicPr>
        <p:blipFill>
          <a:blip r:embed="rId6" cstate="print"/>
          <a:srcRect r="1644" b="8419"/>
          <a:stretch>
            <a:fillRect/>
          </a:stretch>
        </p:blipFill>
        <p:spPr bwMode="auto">
          <a:xfrm>
            <a:off x="2515508" y="3284984"/>
            <a:ext cx="3312000" cy="33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/>
          <p:nvPr/>
        </p:nvSpPr>
        <p:spPr>
          <a:xfrm>
            <a:off x="7596336" y="3715291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96336" y="4437112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96336" y="5155451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55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596336" y="2996952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596336" y="5877272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89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3050597" y="44624"/>
            <a:ext cx="30428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Árvores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323528" y="1412776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Os pontos de ramificação de uma árvore segue a sequência de Fibonacci.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Quando a planta tem um novo rebento, leva dois meses a crescer até que as ramificações fiquem suficientemente fortes.</a:t>
            </a:r>
            <a:endParaRPr lang="pt-PT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62" name="Picture 2" descr="http://britton.disted.camosun.bc.ca/fibslide/fibanim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4005064"/>
            <a:ext cx="4572000" cy="271462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1873987" y="2705725"/>
            <a:ext cx="539602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88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Número </a:t>
            </a:r>
            <a:r>
              <a:rPr lang="el-GR" sz="8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ϕ</a:t>
            </a:r>
            <a:endParaRPr lang="pt-PT" sz="8800" i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16390" name="Picture 6" descr="http://www.museudaciencia.org/gfx//bd/110405170217_ADN._Doble_helice_vertical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84759" y="4801240"/>
            <a:ext cx="1596430" cy="2254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2" name="Picture 8" descr="http://www.iau.org/static/archives/images/screen/iau0601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0826" y="5157192"/>
            <a:ext cx="2471654" cy="152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4" name="Picture 10" descr="http://2.bp.blogspot.com/_ZYhafqsh9LU/TS-pdavNlnI/AAAAAAAABdM/MfTMapo0iwk/s900/star-flower.jpg"/>
          <p:cNvPicPr>
            <a:picLocks noChangeAspect="1" noChangeArrowheads="1"/>
          </p:cNvPicPr>
          <p:nvPr/>
        </p:nvPicPr>
        <p:blipFill>
          <a:blip r:embed="rId4" cstate="print"/>
          <a:srcRect l="12174" t="21636" r="29867" b="14728"/>
          <a:stretch>
            <a:fillRect/>
          </a:stretch>
        </p:blipFill>
        <p:spPr bwMode="auto">
          <a:xfrm>
            <a:off x="3719771" y="5171706"/>
            <a:ext cx="2148373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00" name="Picture 16" descr="http://upload.wikimedia.org/wikipedia/commons/thumb/2/29/FakeRealLogSprial.svg/800px-FakeRealLogSpria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110" y="152400"/>
            <a:ext cx="2483768" cy="1673439"/>
          </a:xfrm>
          <a:prstGeom prst="rect">
            <a:avLst/>
          </a:prstGeom>
          <a:noFill/>
        </p:spPr>
      </p:pic>
      <p:pic>
        <p:nvPicPr>
          <p:cNvPr id="16402" name="Picture 18" descr="http://www.uff.br/cdme/rza/rza-html/rza-formula-14.gif"/>
          <p:cNvPicPr>
            <a:picLocks noChangeAspect="1" noChangeArrowheads="1"/>
          </p:cNvPicPr>
          <p:nvPr/>
        </p:nvPicPr>
        <p:blipFill>
          <a:blip r:embed="rId6" cstate="print"/>
          <a:srcRect r="28633"/>
          <a:stretch>
            <a:fillRect/>
          </a:stretch>
        </p:blipFill>
        <p:spPr bwMode="auto">
          <a:xfrm>
            <a:off x="3832870" y="248681"/>
            <a:ext cx="1747242" cy="1505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http://www.matematiques.com.br/imagem.php?w=800&amp;h=800&amp;imagem=doc___18454348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88640"/>
            <a:ext cx="1944216" cy="1606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1422744" y="44624"/>
            <a:ext cx="62985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Número de ouro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323528" y="1916832"/>
            <a:ext cx="54726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800" dirty="0" smtClean="0">
                <a:latin typeface="Times New Roman" pitchFamily="18" charset="0"/>
                <a:cs typeface="Times New Roman" pitchFamily="18" charset="0"/>
              </a:rPr>
              <a:t>O Número de Ouro é um número irracional misterioso e enigmático que nos surge numa infinidade de elementos da natureza na forma de uma razão.</a:t>
            </a:r>
            <a:endParaRPr lang="pt-PT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://2.bp.blogspot.com/-uNweju58NBk/TghqsyVzvvI/AAAAAAAAA0Y/XNrLUyPffVs/s400/PHI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72622"/>
              </a:clrFrom>
              <a:clrTo>
                <a:srgbClr val="272622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6310478" y="4149080"/>
            <a:ext cx="2389641" cy="2352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467544" y="2200796"/>
            <a:ext cx="8352928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3200" b="1" dirty="0" smtClean="0">
                <a:latin typeface="Lucida Calligraphy" pitchFamily="66" charset="0"/>
              </a:rPr>
              <a:t>“O grande livro do Universo está escrito em linguagem matemática.”</a:t>
            </a:r>
          </a:p>
          <a:p>
            <a:pPr algn="r">
              <a:lnSpc>
                <a:spcPct val="150000"/>
              </a:lnSpc>
            </a:pPr>
            <a:endParaRPr lang="pt-PT" sz="1600" b="1" dirty="0" smtClean="0">
              <a:latin typeface="Lucida Calligraphy" pitchFamily="66" charset="0"/>
            </a:endParaRPr>
          </a:p>
          <a:p>
            <a:pPr algn="r">
              <a:lnSpc>
                <a:spcPct val="150000"/>
              </a:lnSpc>
            </a:pPr>
            <a:r>
              <a:rPr lang="pt-PT" sz="3200" b="1" dirty="0" smtClean="0">
                <a:latin typeface="Lucida Calligraphy" pitchFamily="66" charset="0"/>
              </a:rPr>
              <a:t>Galileu </a:t>
            </a:r>
            <a:r>
              <a:rPr lang="pt-PT" sz="3200" b="1" dirty="0" err="1" smtClean="0">
                <a:latin typeface="Lucida Calligraphy" pitchFamily="66" charset="0"/>
              </a:rPr>
              <a:t>Galilei</a:t>
            </a:r>
            <a:r>
              <a:rPr lang="pt-PT" sz="3200" b="1" dirty="0" smtClean="0">
                <a:latin typeface="Lucida Calligraphy" pitchFamily="66" charset="0"/>
              </a:rPr>
              <a:t>(1564-1642)</a:t>
            </a:r>
            <a:endParaRPr lang="pt-PT" sz="3200" b="1" dirty="0">
              <a:latin typeface="Lucida Calligraphy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/>
          <p:cNvGrpSpPr/>
          <p:nvPr/>
        </p:nvGrpSpPr>
        <p:grpSpPr>
          <a:xfrm>
            <a:off x="175785" y="1124961"/>
            <a:ext cx="2235974" cy="2480213"/>
            <a:chOff x="175785" y="1124961"/>
            <a:chExt cx="2235974" cy="2480213"/>
          </a:xfrm>
        </p:grpSpPr>
        <p:pic>
          <p:nvPicPr>
            <p:cNvPr id="1026" name="Picture 2" descr="C:\Users\Luis\Desktop\Aula Actividades Matemáticas 2 trabalho\Flores\flor 1.jpg"/>
            <p:cNvPicPr>
              <a:picLocks noChangeAspect="1" noChangeArrowheads="1"/>
            </p:cNvPicPr>
            <p:nvPr/>
          </p:nvPicPr>
          <p:blipFill>
            <a:blip r:embed="rId2" cstate="print"/>
            <a:srcRect l="27113" t="14563" r="21946" b="10626"/>
            <a:stretch>
              <a:fillRect/>
            </a:stretch>
          </p:blipFill>
          <p:spPr bwMode="auto">
            <a:xfrm>
              <a:off x="251520" y="1225780"/>
              <a:ext cx="2160239" cy="23793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Pentágono regular 4"/>
            <p:cNvSpPr/>
            <p:nvPr/>
          </p:nvSpPr>
          <p:spPr>
            <a:xfrm rot="21110862">
              <a:off x="175785" y="1124961"/>
              <a:ext cx="2197944" cy="2297232"/>
            </a:xfrm>
            <a:prstGeom prst="pentagon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2" name="Rectângulo 11"/>
          <p:cNvSpPr/>
          <p:nvPr/>
        </p:nvSpPr>
        <p:spPr>
          <a:xfrm>
            <a:off x="1422747" y="44624"/>
            <a:ext cx="62985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Número de ouro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251520" y="3945809"/>
            <a:ext cx="2570801" cy="2314512"/>
            <a:chOff x="251520" y="3945809"/>
            <a:chExt cx="2570801" cy="2314512"/>
          </a:xfrm>
        </p:grpSpPr>
        <p:pic>
          <p:nvPicPr>
            <p:cNvPr id="14" name="Picture 2" descr="http://hankinslawrenceimages.files.wordpress.com/2009/07/morning_glory_9466.jpg?w=780"/>
            <p:cNvPicPr>
              <a:picLocks noChangeAspect="1" noChangeArrowheads="1"/>
            </p:cNvPicPr>
            <p:nvPr/>
          </p:nvPicPr>
          <p:blipFill>
            <a:blip r:embed="rId3" cstate="print"/>
            <a:srcRect l="11340" t="6271" r="8021" b="11229"/>
            <a:stretch>
              <a:fillRect/>
            </a:stretch>
          </p:blipFill>
          <p:spPr bwMode="auto">
            <a:xfrm>
              <a:off x="251520" y="3945809"/>
              <a:ext cx="2570801" cy="23145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Pentágono regular 14"/>
            <p:cNvSpPr/>
            <p:nvPr/>
          </p:nvSpPr>
          <p:spPr>
            <a:xfrm rot="21375975">
              <a:off x="446837" y="3999771"/>
              <a:ext cx="2113672" cy="1985409"/>
            </a:xfrm>
            <a:prstGeom prst="pentagon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3203848" y="1484784"/>
            <a:ext cx="2592288" cy="2552461"/>
            <a:chOff x="3203848" y="1484784"/>
            <a:chExt cx="2592288" cy="2552461"/>
          </a:xfrm>
        </p:grpSpPr>
        <p:pic>
          <p:nvPicPr>
            <p:cNvPr id="17" name="Picture 2" descr="C:\Users\Luis\Desktop\Aula Actividades Matemáticas 2 trabalho\imagens\appl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3848" y="1484784"/>
              <a:ext cx="2592288" cy="25524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Pentágono regular 17"/>
            <p:cNvSpPr/>
            <p:nvPr/>
          </p:nvSpPr>
          <p:spPr>
            <a:xfrm>
              <a:off x="4067944" y="2315160"/>
              <a:ext cx="765884" cy="825808"/>
            </a:xfrm>
            <a:prstGeom prst="pentagon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6309554" y="1700720"/>
            <a:ext cx="2069168" cy="2160240"/>
            <a:chOff x="6309554" y="1700720"/>
            <a:chExt cx="2069168" cy="2160240"/>
          </a:xfrm>
        </p:grpSpPr>
        <p:pic>
          <p:nvPicPr>
            <p:cNvPr id="19" name="Picture 3" descr="C:\Users\Luis\Desktop\Aula Actividades Matemáticas 2 trabalho\imagens\tomat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09554" y="1700720"/>
              <a:ext cx="2069168" cy="2160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Pentágono regular 19"/>
            <p:cNvSpPr/>
            <p:nvPr/>
          </p:nvSpPr>
          <p:spPr>
            <a:xfrm rot="2261874">
              <a:off x="6528904" y="1751218"/>
              <a:ext cx="1712178" cy="1772949"/>
            </a:xfrm>
            <a:prstGeom prst="pentagon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3410368" y="4437112"/>
            <a:ext cx="2457777" cy="1663634"/>
            <a:chOff x="3410368" y="4437112"/>
            <a:chExt cx="2457777" cy="1663634"/>
          </a:xfrm>
        </p:grpSpPr>
        <p:pic>
          <p:nvPicPr>
            <p:cNvPr id="21" name="Picture 2" descr="http://scottlouie.com/wp-content/uploads/2011/10/Star-Fruit-Carambola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19873" y="4437112"/>
              <a:ext cx="2448272" cy="16636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Pentágono regular 21"/>
            <p:cNvSpPr/>
            <p:nvPr/>
          </p:nvSpPr>
          <p:spPr>
            <a:xfrm rot="308209">
              <a:off x="3410368" y="4548453"/>
              <a:ext cx="1430198" cy="1460341"/>
            </a:xfrm>
            <a:prstGeom prst="pentagon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6300192" y="4437112"/>
            <a:ext cx="2438980" cy="2160240"/>
            <a:chOff x="6300192" y="4437112"/>
            <a:chExt cx="2438980" cy="2160240"/>
          </a:xfrm>
        </p:grpSpPr>
        <p:pic>
          <p:nvPicPr>
            <p:cNvPr id="23" name="Picture 4" descr="http://bluepyramid.org/ia/star.jpg"/>
            <p:cNvPicPr>
              <a:picLocks noChangeAspect="1" noChangeArrowheads="1"/>
            </p:cNvPicPr>
            <p:nvPr/>
          </p:nvPicPr>
          <p:blipFill>
            <a:blip r:embed="rId7" cstate="print"/>
            <a:srcRect l="12994" r="4320" b="2351"/>
            <a:stretch>
              <a:fillRect/>
            </a:stretch>
          </p:blipFill>
          <p:spPr bwMode="auto">
            <a:xfrm>
              <a:off x="6300192" y="4437112"/>
              <a:ext cx="2438980" cy="2160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Pentágono regular 23"/>
            <p:cNvSpPr/>
            <p:nvPr/>
          </p:nvSpPr>
          <p:spPr>
            <a:xfrm>
              <a:off x="6315928" y="4437112"/>
              <a:ext cx="2288520" cy="2046028"/>
            </a:xfrm>
            <a:prstGeom prst="pentagon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1885214" y="44624"/>
            <a:ext cx="53735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rgbClr val="FEB80A">
                    <a:lumMod val="60000"/>
                    <a:lumOff val="4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“Nó dourado”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rgbClr val="FEB80A">
                  <a:lumMod val="60000"/>
                  <a:lumOff val="4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4" name="Picture 2" descr="http://www.matematicasvisuales.com/images/geometry/golden/pentagonknot.jpg"/>
          <p:cNvPicPr>
            <a:picLocks noChangeAspect="1" noChangeArrowheads="1"/>
          </p:cNvPicPr>
          <p:nvPr/>
        </p:nvPicPr>
        <p:blipFill>
          <a:blip r:embed="rId2" cstate="print"/>
          <a:srcRect l="5670" t="6200" r="35741" b="13201"/>
          <a:stretch>
            <a:fillRect/>
          </a:stretch>
        </p:blipFill>
        <p:spPr bwMode="auto">
          <a:xfrm>
            <a:off x="5940152" y="1340768"/>
            <a:ext cx="302433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G:\filedb.php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012160" y="4111709"/>
            <a:ext cx="2736304" cy="2701667"/>
          </a:xfrm>
          <a:prstGeom prst="rect">
            <a:avLst/>
          </a:prstGeom>
          <a:noFill/>
        </p:spPr>
      </p:pic>
      <p:sp>
        <p:nvSpPr>
          <p:cNvPr id="8" name="Marcador de Posição de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5626967" cy="5112022"/>
          </a:xfrm>
        </p:spPr>
        <p:txBody>
          <a:bodyPr/>
          <a:lstStyle/>
          <a:p>
            <a:pPr marL="0" lvl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PT" sz="26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Usando uma tira de papel dá um “nó”, para obteres um pentágono regular.</a:t>
            </a:r>
          </a:p>
          <a:p>
            <a:pPr marL="0" lvl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PT" sz="26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 seguida, mede a medida de uma diagonal e a medida de um lados do pentágono obtido.</a:t>
            </a:r>
          </a:p>
          <a:p>
            <a:pPr marL="0" lvl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PT" sz="26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Divide a medida da diagonal pela medida do lado. Que número obténs?</a:t>
            </a:r>
          </a:p>
          <a:p>
            <a:endParaRPr lang="pt-PT" sz="2600" dirty="0"/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 bwMode="auto">
          <a:xfrm>
            <a:off x="971600" y="5877818"/>
            <a:ext cx="3744416" cy="93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erlin Sans FB Demi" pitchFamily="34" charset="0"/>
                <a:ea typeface="+mn-ea"/>
                <a:cs typeface="+mn-cs"/>
              </a:rPr>
              <a:t>1.61803398…</a:t>
            </a:r>
            <a:endParaRPr kumimoji="0" lang="pt-PT" sz="4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Berlin Sans FB Dem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1328173" y="44624"/>
            <a:ext cx="64876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rgbClr val="FEB80A">
                    <a:lumMod val="60000"/>
                    <a:lumOff val="4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Número de Ouro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rgbClr val="FEB80A">
                  <a:lumMod val="60000"/>
                  <a:lumOff val="4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7" name="CaixaDeTexto 6"/>
          <p:cNvSpPr txBox="1"/>
          <p:nvPr/>
        </p:nvSpPr>
        <p:spPr>
          <a:xfrm>
            <a:off x="395536" y="2060848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800" dirty="0" smtClean="0">
                <a:latin typeface="Times New Roman" pitchFamily="18" charset="0"/>
                <a:cs typeface="Times New Roman" pitchFamily="18" charset="0"/>
              </a:rPr>
              <a:t> O valor numérico da divisão entre as duas grandezas é chamado o </a:t>
            </a:r>
            <a:r>
              <a:rPr lang="pt-PT" sz="2800" b="1" dirty="0" smtClean="0">
                <a:latin typeface="Times New Roman" pitchFamily="18" charset="0"/>
                <a:cs typeface="Times New Roman" pitchFamily="18" charset="0"/>
              </a:rPr>
              <a:t>número de ouro </a:t>
            </a:r>
            <a:r>
              <a:rPr lang="pt-PT" sz="2800" dirty="0" smtClean="0">
                <a:latin typeface="Times New Roman" pitchFamily="18" charset="0"/>
                <a:cs typeface="Times New Roman" pitchFamily="18" charset="0"/>
              </a:rPr>
              <a:t>e simboliza-se pela letra grega </a:t>
            </a:r>
            <a:r>
              <a:rPr lang="el-GR" sz="2800" b="1" i="1" dirty="0" smtClean="0"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pt-PT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8" name="Objecto 7"/>
          <p:cNvGraphicFramePr>
            <a:graphicFrameLocks noChangeAspect="1"/>
          </p:cNvGraphicFramePr>
          <p:nvPr/>
        </p:nvGraphicFramePr>
        <p:xfrm>
          <a:off x="3056752" y="4509120"/>
          <a:ext cx="3030496" cy="1944092"/>
        </p:xfrm>
        <a:graphic>
          <a:graphicData uri="http://schemas.openxmlformats.org/presentationml/2006/ole">
            <p:oleObj spid="_x0000_s26626" name="Equation" r:id="rId4" imgW="672840" imgH="431640" progId="Equation.3">
              <p:embed/>
            </p:oleObj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1066889" y="44624"/>
            <a:ext cx="70102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rgbClr val="FEB80A">
                    <a:lumMod val="60000"/>
                    <a:lumOff val="4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Número de ouro…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rgbClr val="FEB80A">
                  <a:lumMod val="60000"/>
                  <a:lumOff val="4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49154" name="Picture 2" descr="C:\Users\Luis\Desktop\Aula Actividades Matemáticas 2 trabalho\eg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6947696" y="1053305"/>
            <a:ext cx="1713719" cy="2288646"/>
          </a:xfrm>
          <a:prstGeom prst="rect">
            <a:avLst/>
          </a:prstGeom>
          <a:noFill/>
        </p:spPr>
      </p:pic>
      <p:pic>
        <p:nvPicPr>
          <p:cNvPr id="49156" name="Picture 4" descr="http://www.bigrecados.com.br/images/mensagens/recados/colmeia_mel-428-para-facebook-ork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284984"/>
            <a:ext cx="2304256" cy="151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Marcador de Posição de Conteúdo 2"/>
          <p:cNvSpPr>
            <a:spLocks noGrp="1"/>
          </p:cNvSpPr>
          <p:nvPr>
            <p:ph idx="1"/>
          </p:nvPr>
        </p:nvSpPr>
        <p:spPr>
          <a:xfrm>
            <a:off x="323529" y="1557338"/>
            <a:ext cx="6192687" cy="5300662"/>
          </a:xfrm>
        </p:spPr>
        <p:txBody>
          <a:bodyPr>
            <a:noAutofit/>
          </a:bodyPr>
          <a:lstStyle/>
          <a:p>
            <a:pPr lvl="0" algn="just" fontAlgn="auto">
              <a:lnSpc>
                <a:spcPct val="150000"/>
              </a:lnSpc>
              <a:spcBef>
                <a:spcPts val="4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PT" sz="2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 é a razão entre o lado maior e menor do retângulo circunscrito num ovo.</a:t>
            </a:r>
          </a:p>
          <a:p>
            <a:pPr lvl="0" algn="just" fontAlgn="auto">
              <a:lnSpc>
                <a:spcPct val="150000"/>
              </a:lnSpc>
              <a:spcBef>
                <a:spcPts val="4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PT" sz="2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 é a razão entre o número de abelhas </a:t>
            </a:r>
            <a:r>
              <a:rPr lang="pt-PT" sz="28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fêmeas</a:t>
            </a:r>
            <a:r>
              <a:rPr lang="pt-PT" sz="2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PT" sz="28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machos</a:t>
            </a:r>
            <a:r>
              <a:rPr lang="pt-PT" sz="2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numa colmeia.</a:t>
            </a:r>
          </a:p>
          <a:p>
            <a:pPr lvl="0" algn="just" fontAlgn="auto">
              <a:lnSpc>
                <a:spcPct val="150000"/>
              </a:lnSpc>
              <a:spcBef>
                <a:spcPts val="4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PT" sz="2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 é a razão em que aumenta o raio do interior da concha de Náutilo</a:t>
            </a:r>
          </a:p>
        </p:txBody>
      </p:sp>
      <p:pic>
        <p:nvPicPr>
          <p:cNvPr id="140291" name="Picture 3" descr="http://alexandresantosjornalista.files.wordpress.com/2009/02/nautilu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5058138"/>
            <a:ext cx="2699792" cy="179986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1627132" y="2028617"/>
            <a:ext cx="588975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8800" dirty="0" smtClean="0">
                <a:ln w="28575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Espirais na </a:t>
            </a:r>
          </a:p>
          <a:p>
            <a:pPr algn="ctr"/>
            <a:r>
              <a:rPr lang="pt-PT" sz="8800" dirty="0" smtClean="0">
                <a:ln w="28575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Natureza</a:t>
            </a:r>
            <a:endParaRPr lang="pt-PT" sz="8800" dirty="0">
              <a:ln w="28575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242692" name="Picture 4" descr="http://i220.photobucket.com/albums/dd287/sirois12/b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065869"/>
            <a:ext cx="2232248" cy="1675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2700" name="Picture 12" descr="http://www.universetoday.com/wp-content/uploads/2009/07/m51a-580x3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3914" y="5085184"/>
            <a:ext cx="2488566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2702" name="Picture 14" descr="http://mw2.google.com/mw-panoramio/photos/medium/283156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6632"/>
            <a:ext cx="230425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2704" name="Picture 16" descr="http://farm3.staticflickr.com/2428/3815841637_23f641f0dc_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16632"/>
            <a:ext cx="2088232" cy="166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2706" name="Picture 18" descr="http://xahlee.org/SpecialPlaneCurves_dir/Spiral_dir/_p/spiral_space_photo_icelan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1458" y="5093394"/>
            <a:ext cx="1901085" cy="1647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2708" name="Picture 20" descr="http://www.penelopesloom.com/archives/nature/spiral%20aloe.jpg"/>
          <p:cNvPicPr>
            <a:picLocks noChangeAspect="1" noChangeArrowheads="1"/>
          </p:cNvPicPr>
          <p:nvPr/>
        </p:nvPicPr>
        <p:blipFill>
          <a:blip r:embed="rId7" cstate="print"/>
          <a:srcRect l="5221" t="6097" r="6023" b="7025"/>
          <a:stretch>
            <a:fillRect/>
          </a:stretch>
        </p:blipFill>
        <p:spPr bwMode="auto">
          <a:xfrm>
            <a:off x="3311860" y="116632"/>
            <a:ext cx="2520280" cy="1690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739861" y="0"/>
            <a:ext cx="76642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Espiral Equiangular</a:t>
            </a:r>
          </a:p>
        </p:txBody>
      </p:sp>
      <p:sp>
        <p:nvSpPr>
          <p:cNvPr id="3" name="Rectângulo 2"/>
          <p:cNvSpPr/>
          <p:nvPr/>
        </p:nvSpPr>
        <p:spPr>
          <a:xfrm>
            <a:off x="323528" y="5103352"/>
            <a:ext cx="5688632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dirty="0" smtClean="0">
                <a:latin typeface="Times New Roman" pitchFamily="18" charset="0"/>
                <a:cs typeface="Times New Roman" pitchFamily="18" charset="0"/>
              </a:rPr>
              <a:t>Quase todas as conchas seguem um modelo de crescimento baseado numa </a:t>
            </a:r>
            <a:r>
              <a:rPr lang="pt-PT" sz="2000" b="1" dirty="0" smtClean="0">
                <a:latin typeface="Times New Roman" pitchFamily="18" charset="0"/>
                <a:cs typeface="Times New Roman" pitchFamily="18" charset="0"/>
              </a:rPr>
              <a:t>espiral equiangular</a:t>
            </a:r>
            <a:r>
              <a:rPr lang="pt-PT" sz="2000" dirty="0" smtClean="0">
                <a:latin typeface="Times New Roman" pitchFamily="18" charset="0"/>
                <a:cs typeface="Times New Roman" pitchFamily="18" charset="0"/>
              </a:rPr>
              <a:t>, também chamada </a:t>
            </a:r>
            <a:r>
              <a:rPr lang="pt-PT" sz="2000" b="1" dirty="0" smtClean="0">
                <a:latin typeface="Times New Roman" pitchFamily="18" charset="0"/>
                <a:cs typeface="Times New Roman" pitchFamily="18" charset="0"/>
              </a:rPr>
              <a:t>espiral logarítmica</a:t>
            </a:r>
            <a:r>
              <a:rPr lang="pt-PT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t-PT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www.mat.uc.pt/~picado/conchas/imagens/espiralpeq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264" y="2348880"/>
            <a:ext cx="1889915" cy="2058658"/>
          </a:xfrm>
          <a:prstGeom prst="rect">
            <a:avLst/>
          </a:prstGeom>
          <a:noFill/>
        </p:spPr>
      </p:pic>
      <p:pic>
        <p:nvPicPr>
          <p:cNvPr id="240646" name="Picture 6" descr="http://www.muszle.concha.pl/gfx/arkana/msr/NATI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869160"/>
            <a:ext cx="2349838" cy="1691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ângulo 8"/>
          <p:cNvSpPr/>
          <p:nvPr/>
        </p:nvSpPr>
        <p:spPr>
          <a:xfrm>
            <a:off x="251520" y="2636912"/>
            <a:ext cx="63367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dirty="0" smtClean="0">
                <a:latin typeface="Times New Roman" pitchFamily="18" charset="0"/>
                <a:cs typeface="Times New Roman" pitchFamily="18" charset="0"/>
              </a:rPr>
              <a:t>As medidas dos segmentos que unem o centro da concha aos pontos da concha aumentam, mas as medidas de amplitude dos ângulos formados por esses segmentos e as tangentes à concha mantêm-se.</a:t>
            </a:r>
            <a:endParaRPr lang="pt-PT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16024" y="1412776"/>
            <a:ext cx="8748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dirty="0" smtClean="0">
                <a:latin typeface="Times New Roman" pitchFamily="18" charset="0"/>
                <a:cs typeface="Times New Roman" pitchFamily="18" charset="0"/>
              </a:rPr>
              <a:t>A espiral equiangular foi estudada por Jacob Bernoulli (1654-1705), que chamou a esta curva de </a:t>
            </a:r>
            <a:r>
              <a:rPr lang="pt-PT" sz="2000" i="1" dirty="0" err="1" smtClean="0">
                <a:latin typeface="Times New Roman" pitchFamily="18" charset="0"/>
                <a:cs typeface="Times New Roman" pitchFamily="18" charset="0"/>
              </a:rPr>
              <a:t>spira</a:t>
            </a:r>
            <a:r>
              <a:rPr lang="pt-P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i="1" dirty="0" err="1" smtClean="0">
                <a:latin typeface="Times New Roman" pitchFamily="18" charset="0"/>
                <a:cs typeface="Times New Roman" pitchFamily="18" charset="0"/>
              </a:rPr>
              <a:t>mirabilis</a:t>
            </a:r>
            <a:r>
              <a:rPr lang="pt-PT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t-PT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7" name="Picture 3" descr="C:\Users\Luis\Desktop\Aula Actividades Matemáticas 2 trabalho\imagens\espiral-logaritmica.jpg"/>
          <p:cNvPicPr>
            <a:picLocks noChangeAspect="1" noChangeArrowheads="1"/>
          </p:cNvPicPr>
          <p:nvPr/>
        </p:nvPicPr>
        <p:blipFill>
          <a:blip r:embed="rId2" cstate="print"/>
          <a:srcRect b="3810"/>
          <a:stretch>
            <a:fillRect/>
          </a:stretch>
        </p:blipFill>
        <p:spPr bwMode="auto">
          <a:xfrm>
            <a:off x="6472014" y="4869160"/>
            <a:ext cx="2448000" cy="176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ângulo 13"/>
          <p:cNvSpPr/>
          <p:nvPr/>
        </p:nvSpPr>
        <p:spPr>
          <a:xfrm>
            <a:off x="179512" y="1340768"/>
            <a:ext cx="8712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2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pt-PT" sz="2200" b="1" dirty="0" smtClean="0">
                <a:latin typeface="Times New Roman" pitchFamily="18" charset="0"/>
                <a:cs typeface="Times New Roman" pitchFamily="18" charset="0"/>
              </a:rPr>
              <a:t>espiral de Arquimedes </a:t>
            </a:r>
            <a:r>
              <a:rPr lang="pt-PT" sz="2200" dirty="0" smtClean="0">
                <a:latin typeface="Times New Roman" pitchFamily="18" charset="0"/>
                <a:cs typeface="Times New Roman" pitchFamily="18" charset="0"/>
              </a:rPr>
              <a:t>foi analisada pela primeira vez por Arquimedes em 255. a.C. </a:t>
            </a:r>
          </a:p>
        </p:txBody>
      </p:sp>
      <p:pic>
        <p:nvPicPr>
          <p:cNvPr id="241669" name="Picture 5" descr="http://upload.wikimedia.org/wikipedia/commons/thumb/c/c5/Archimedean_spiral.svg/300px-Archimedean_spira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780928"/>
            <a:ext cx="2016224" cy="1861648"/>
          </a:xfrm>
          <a:prstGeom prst="rect">
            <a:avLst/>
          </a:prstGeom>
          <a:noFill/>
        </p:spPr>
      </p:pic>
      <p:sp>
        <p:nvSpPr>
          <p:cNvPr id="16" name="Rectângulo 15"/>
          <p:cNvSpPr/>
          <p:nvPr/>
        </p:nvSpPr>
        <p:spPr>
          <a:xfrm>
            <a:off x="179512" y="4797152"/>
            <a:ext cx="576064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200" dirty="0" smtClean="0">
                <a:latin typeface="Times New Roman" pitchFamily="18" charset="0"/>
                <a:cs typeface="Times New Roman" pitchFamily="18" charset="0"/>
              </a:rPr>
              <a:t>Esta curva distingue-se da espiral equiangular pelo facto de que as </a:t>
            </a:r>
            <a:r>
              <a:rPr lang="pt-PT" sz="2200" b="1" dirty="0" smtClean="0">
                <a:latin typeface="Times New Roman" pitchFamily="18" charset="0"/>
                <a:cs typeface="Times New Roman" pitchFamily="18" charset="0"/>
              </a:rPr>
              <a:t>voltas sucessivas </a:t>
            </a:r>
            <a:r>
              <a:rPr lang="pt-PT" sz="2200" dirty="0" smtClean="0">
                <a:latin typeface="Times New Roman" pitchFamily="18" charset="0"/>
                <a:cs typeface="Times New Roman" pitchFamily="18" charset="0"/>
              </a:rPr>
              <a:t>da mesma, têm </a:t>
            </a:r>
            <a:r>
              <a:rPr lang="pt-PT" sz="2200" b="1" dirty="0" smtClean="0">
                <a:latin typeface="Times New Roman" pitchFamily="18" charset="0"/>
                <a:cs typeface="Times New Roman" pitchFamily="18" charset="0"/>
              </a:rPr>
              <a:t>distâncias de separação constantes</a:t>
            </a:r>
            <a:r>
              <a:rPr lang="pt-PT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AutoShape 2" descr="data:image/jpeg;base64,/9j/4AAQSkZJRgABAQAAAQABAAD/2wCEAAkGBhMSERQTExQVFRUWGBcYFxgXGBUZGBcaGhoYGhoYGRccHCYeGBojGhcYIC8gIycqLSwsFx4xNTAqNSYsLCkBCQoKDgwOGg8PGiwkHyUsLCwqLCwsKSwsLCwsLCwsLCwpKSwsLCwsLCwsLCwsLCwsLCwsLCksLCwsLCwsLCwsLP/AABEIAN4A4wMBIgACEQEDEQH/xAAcAAACAgMBAQAAAAAAAAAAAAAEBQMGAQIHAAj/xABDEAABAgQDBQUFBgQGAgIDAAABAhEAAyExBBJBBSJRYXEGEzKBkUJSobHwByNicsHRFIKS4RUzU6Ky8SRDNLMWRFT/xAAZAQADAQEBAAAAAAAAAAAAAAABAgMEAAX/xAAuEQACAgEDAgQEBwEBAAAAAAAAAQIRIQMSMUFREyJhcYGhsfAEIzJCkeHxUsH/2gAMAwEAAhEDEQA/AKpKJNYJSDGZEthEyUR53B7vIZsrbs/DuZS1Je9aHyhvgO32KTOQpcwrSCxSWYg3px5xXZgjGESVLSBxEDkScIvLR9AIxgKQoaxBPxCiWBvpCCXi1pkJbheNNkhZUVqUY0S1a8rPPWjhyGeK2ahRBYEpLxGibmIo2kECY41rEiEs3CEUU3g5ydZIpqSBr5RIiXTWJyQYhyUvBqgXZGQE3iQrDUNYhmLAqqIZynDAgW+vSOjjBzyiLGTt4B70gVcxjenVzGwIzKTmdgpQcWaN52ISE9K0AEHbbdDZVWQTJpFmY62J8oJw8xQZnIIPCsDJWlSUE5qgqYnRyB8Ex5MyWqYmXZ7nkKl+AYGGUHyF8uJviprZTY6gtbpeBv4oK3VhxcW48oIRhUEPmI87cuUDTNmqLKQQQaBtWuSR1H0IZwkGE0R4vEiiRLSdQTRv36QDJxudwUZTUDMGfm4o0exmFWg76d3QglxGgSSQA7PQVpyNWhHB9Sm7twT4ael8rgtew/WsSy1IK1EEMLdNWiFKQHdLNqPk3ONsNJKBmfeNW+TxCbt0isVbthKpFHSMz6EU9IllLAYrSZbElgHBFHN6VjyS9zW7Oa9NWifunDqNWeo04RlbaeTZiuQrC4oE5UlgXrZuDctInCnTZ2e54cuD0hF/F5VJo41IYZda8oaoxaVADUV3dQPr4xT2M+pCng075Vme7EMfOwAjEhIcHMkli5F/ix04RBLmKzEpDpFAPWzBvOGOGmlRAMsJvxf/ALhsNUCdxXAUop4qPp+0eiP+NGgJj0NuMvm7M43LkQZI2StdAIbYLDIKXNIZYZCwXQKc4DavJubrCFMjs0BRTmHOC7PIlELArB8mdVyKxPOmCKKWcGaTfUOw2NTlY0EbpI4tCoYpIFo1XjcgzEiC5YySquB3LmgFtIlkznq8Vaf2gRLY5nJ0FfhrFi2eFKRmWMguE6t+LhAhJt4OnBJWw3vUksCTC6fjHUU2YOOJa/wiH/EgxAoAoAmtnFWHJ/6TCxeL30zKs4cWLFnppR9Yqk5qxUlGe2Qbi8c6C3rESp5yyy90D1BIP6QPPTlWpNwDTmCxB9CPjGhmDuEEkbi1J6BYzD4oVGpaPmRB6t6bRNhi65hP+lMI/peI58yh+uMaYDEJ71vfQtI4l0KFPNoWq2skod6UcuOH7RVaNWK5uTgWDGMFtwly0j+kEt/UfWNcOkBE1ZawQP5yx/2hUK8fthJnLZrp6UQkDpQfHSNUbYT3aA7OpRPkAB8z9PD+HwTUn5pDTI+7d6fXm0EzUhCghHhQAkNqp3Uf6iR5Qswm1EpWVH2A4fjZP+4gxLKxQYB+Wmt4dQt2BtpKPcOEssVqsKJFKqNqa3fk1eQs7BpYsK1f4n9KmC14gZgHogN/NXMr9OgjZBATmYFRLIBGvvHkHH+0QuxZYfEd10QmMpSVMtOoN3YM9et24M8SYgKuCgh6/WvnDhOFelzcmrknX4v5jjC+dsrLMJQXIoqu6OINanTl1dsup+GrjlmvS/EKTt4RnBlhm3c1swDluESYgFelf06mAJ85lAHKOFP05xhWdgoA9Rz+IjzJaclKpHpxnF5iY/iUZrC9zc9Ht/eDsHMR4SzkGmYEpDXJfdcHrAyQlYHe1Y0UG8weUFJkEMScyNAAAAedXJh3SwSc23kNEhQN2S1FUZufHyGkZE8AEAVe5GWnEA3+cDFOZWpsaUDGwJ1Z4NSnUptUPpq7OdeELWSUnjIN3hrvan2U8ekejWdhpYURmVf514R6DtQu8qOy6VNobHbISGAaESpmWggWbO4mJuM7wa2osa4na5Z3rEC+0xysBWFs+aGhXMxgEGOBXBXkaYvtBMPIQN/FTJpCQSomgAhbOxeZkpBUokAAXJJYAc3jpfZHs0nDS881u9IDqcsLHKztlcA9Ug8GdRvkDajwFdn+zSMLL7xe9NILk6OKpBNhz8zBGN2kSlLWIIHMhnHxs2hjXae0iVZGPn+3xvC1MxIJQs7qjQ6pOhA5cNRGzT0+qME57rT5JJcwBe9VK6K6cRzBr5RBjJmRRlm4N9DqDexDHzhdtXaJlqVLWGIAIrcGy06FJ06EXFFWM2t38vKX72UCxf8AzZYcqTzUh845ZxdQjclGGO5mblNbuqHGN2wFSkzEmqCJcwcnPdqtxdB5mX1hPK28SqZK/wBVG5YALSc6P9wAPImEEvaJzqcnLNBQvhWx8ixHOsCTpxSoE0KVA+evlCSm69iygtyfSX1/0aL2wpK5UwHwqB9W/v6RBtDGEJWng7XoMwb4fOFOOWAVAWuG4Go+beUa4vFuSeICvUD9oRzdsMY4jfRjxePUVEv7tf5B8gPJojw+OPdyi9gr4qPxhLMxVQ3up/4gfXSN5k4pEt9ZYIYpLgrmB3BIuD5gwIzeAOOJL1HUnaq2ml/bloHk5V8h6wywHaAiYkP4QpZPAAW81U8xFVl4pkJ4qUtX/FI/4q+MT4PEeJT+IpQDySyjX8xT6GCtR17hcUpN9l/4XzA7bJCRRyW4eh+f/Yh3hdppUcwOjC1g7U5u/VRHBuZ4ScQSqwAyp6qG8eDBL+cwHSGGE2pvZWoneUQ4YUoOOYkADiQdC+iOqnl9CEtLiPxZ1CViiQySylNWrpTZ/wAxq3Cp4Oxw0sMEpFOAihYPtAEpdVCTW12sB0tyaLNgtolQyuwrmOp/COA49G4xVrquSDT56G+0NmomKcbzXIsL24kWe3UuyuenIo3BJe9P5Xt5k9YtmHAIYekJds7OTMLpdXHRPqPEOlOekZtXSjJNPk06OvJSWcCzDyQRvkjLZJq2nhb4mGKZKC6TUEgspqMxGWwGnQiAZc72VGvxLaQVgpebxEgKtSldOP7x50obXTNrnuyg+ZMAULnnRnvpr82jZMwsA7KAN2fnWIBMKVFIAUzC5ewd2sdfOPE5zUHLQg2y0041eI7LeTnJJBwlILFQSSQHLPpxjEBz/FrpqRoNMw+Ueg7SdHNsbjakCAZuLg7tpsVeDxBCqoW5QdCOHURW5k8mCkzWpJqwvFY6kKJmKJjZUtaoP7PdnjiMRLlF8pO+2iR4umg6qENHTrLJy1bZafs77NFX/lTRugfd+d1EaOKC1CeMXnaOMCxkdvl6C39hGcUvuk5ZTBhlZqMNG4QtWSQ4Aze69/ynXofWsdp23RPW4uPJnMAMkwsw3VnQXq1068mhDtnaC5ayiYCkkUZmKdFIX7Qf9iAXED7U24QpSFAhrpO6oPqk3Bo71BIsaQqXtkhHdTnm4cndIpMkqL1TolTPu1SoA3Hh9RVBV0MaT1Xa/V9/M2O1u9HcTSmhJkTS7Je6VGv3S7EVymuhCk06cpCwqqVoV5gg1BbUN9UiXaOCyAHMlaVE5VJeoASczNuneYpckEG4ZShDM71BPtoFfxJHDipIr+UH3QIm3WC6/wC1yuUaY1Qunwmo5cR5fIiIMViMyUq40P5h+4b0jSXOdKka+JH5hceaXHnygD+KBlrTyCh5f2JETDSylxyifETyUJPVPpUfr6RDOxG6noR6H9jAwKlpKU1qFXHA/vB8rYSikBebxGqVyjdmGUlyq+oekChtrd0Dz8SBlq+6PgVD9j6R6biagP7Kfk/6wTL7NZsxCyQhgSGJS7sFS7hyLpzeZpEMzs9MS6iaAO5YDgCFVBTS9ANcpjqOlBmZk9soeyR8XV+sEzF5QjWhs/iLFQtfeSKPaAp+zZqSVsVAZcwoFB2CVMCQUmwWHB8w4+HxrErV4qkD8WnoT8IVrAHy7HxxeWjvlDHmqpV8adEiD5U8JSxvQqfixYH8oJpxWrgIr+EmMMx0LAHVWnUC56c4Lw816qcpHPxqPsv8VHgTqRBuhWr+PPsPsHiVD7wlnpLHAVeYebuE83VoIsezO0BSUoAzFi+UslIFHUXpoR1SKmkVDDzyskOH8RJsnQEtYUAAHIB6CCkzUyU0JSkFyotmWr3lNrwTo/EkxfTm4v1IzipZa9kdX2biysbyi1HFA/Im5HI3evCHuZBFSBTlp+kcs2VtCecrr7pNG/1CKXekt+DPwGsXPZM+WhOZShT2lqseqiW8yT0tGqlJXH+TPOO1+d/Ah2ns1l5k5i1qMOvE9KecRYEGxLjrS5HyMPcVNTMScjqcXAp/19PFdRKVLKhv1BOjvUuBoKDWMevBNWuTVpTdU6XYaYglksotbR34f9cIwp6hWoFL6tYUbi55F4GwmOSKKerEHQijEk2UBx0houQ4dICm3VCjgG9NeIPWMaiiu43lY1aQzK5UUaaV1pGI9/DK0KW/CwHpmjEPTDZJ262CMXhmAdaN5J6XHnHITs3LSO8SHqg6VSeX9o592v7NqTic0tgmZXoqxgTuPmJ6DTe1lJRgRwi29itmJQ84qyqOZABFGa7jmPhESezExnJEGypwTKQhxQDlpWJybawaqUeQvGz8pddR7wcj1/eEO1drh906XBHxGpry+DgxWNKAWJfgWY1Hr6C8IdpY2Sf87DkcVylZVDjxQT1GkX0I0rkZJx3SuDB523lFOTES04iULOSmZL4lCxvS7Wqk8DAg2YJm9hV96C4MpbJnAe6Uu00Wqg5qA5UkPGx2bJmD7jEoUWoieO6WOkxzKPmpPSFeO2fMkrCZqFS1GwULj8Jsscw4rGnPKyHHE1T7/wBGZqDKJRMSoIJZSSClctVWcEUUzsWZQfmAHi5ZlLSpJcGqT7wF6VYjh5ikWCdOCpYTNS4alXNGNCOQFflSFO1JRR90nfCk/d9XGmhoPI8zA20im5t31+olmIPebgpRQqAA+hJLAPxgzZ2wCoqJILVLFKhUgCgU5DnRzX0n2fs8MVFSQpJF1M2lGBepahegcRYtnbDRNf7tqXJJUTZ1EknQUBYaXrOm+CsnHRrdyBYDBBgEn3QoBJBIYF3UlQdyzNfRofYfsqStISGKkqBU6gTRVCkKyEF28PDzaYbZICBMF0slfF7A+dB16w2kYkBUpQ0UHYOK8eH94Kg5xJS/EvfXQqieyZmeIlRqC/MBJHRgB5AaRDN7NzZWbIdxAzFJqlyAkUuAQoOxDgJ4UuSsSmXiJqeC1t0zFvgxj2JnAyyab83kaJCnblvCv4Y0eEthjjqyUmzmf+CrQvPLQQjeIlk5kjM7pFKoIIBSQxcg6ELsZsuWpClhOVSPGKKUEe8RQzAmj2KkFKqKRMftMmTLUhmD0b5UPK/pxitba7JhUx5IH3aqk+0uyhzSA6CPzjUM09FYUeQ6f4hu93BybG7MUgBaTmQHBAL5SauknxIUlyFGrAgsxjXDT85rupTSun7qJ4XpFhxezZmCzZUAvQpU7OCFedQCRqHHtF0+1djJCe8lEKyOd0uDKKQtNfeQMyDqwSeMZZwcXTNKakrQXhZ5VRIoKs4cnVSjYU1oAKDV2MuekVcFQsr2U67oOv4j5cYr+FxJWkVTLQ9n15jxLUOnpDPD41Kapv7ygH/lTZPxPSJ3R3r/AKHypqnzKV3aTdRGZaq3SgkUr4lECusWPZe05CVBRdah7Uw51DpQZB+UJPMxU8RJWqqiJb+0vMVHmEVWo/DnG+DmSRUoXN5zSQimvdpLNT2lGgjVCXx+hKS6cfU6rge2MlW4jMsi6ZaSWPMgMK6ki0CbR7xRzEZL5UggqPByN0epPKK1sntohBCN1I0QhI+CRwpZL9Ie4nHTZozBBQlnzTXQT0SrePkIfUdqm/4EhGn5Yv3Ys2ftlgBUKzAhqClBrx06iLbg9tpKQVBiAxqWOlC9LWL3jiG1cfNRiZgEwhlksHyuWJYEfpDvYHbNSVATGr7bJryLij8o8y9rpmyUHVo64jGUqrjZP949FbkY4FIIS40OdQcdI9DbvUluXYumxNtJmgoKgJku3MWf9D6x7takqw3eJugg+Rof0jmGG2upE1MxBZSS4P78iKecdVwWKTi8IrLQTEqSx9lRFQeh15gwIy3RaY+rp+FJSXBREbSmqAvp6OH/AE9YxMxslRyqlFHBSSofC0DmYUslt4KYgVINQR6wvm4llFy3m0RUN2bLamptw0GY2ShiE4hNbBaSn4gHn8ISDYmIV/liXMow7qYjNYtukpUdCzacDG+NxiWG6k8X4eRAfrCdYllyAQWulTcCKEctDHoaakl3Mf5b7r5ntobPWhTTZUyWfxoUi/AkAX1j0raE2WnId+WboVUPWoGh5isEYba+JkgiViJqRV05jkOlUuU2GsbYnaAUXnSUlRuuWyCeqUjKTWriGfsVjdUpJrs/7NBjEGWVIoNUEvZi4JqD8IVTDnmK3+8Tu5cqVAqchhkO9xASxe7AVjTa2HSA8peYEjxUUmlXahF60sDG2ASyCQQ9gSC5KiQHoWIDqA/DozwupJrktowUblQ82dssKAOUD3/aWS2qtGqAkUFb3i2IkCQgKDlNn4cjwhNspMyUgkpLcRUdePr6wXL27kLpZQqFS1NlUDTVx8xpC6azaMWpJzdSGUrbUtKiFn7maChZTcEvUcCCAQTqOAeEGM2kuUZktRBUhQYiyg4KVD8JSQoasqvCINqJlqQpeHJ7r/2SlE55JpUPVcp2rdJZ6EGEuJxKlpCjVSB3ajqwJyP0JI808I0OdcdRVHq+V9B5ie0JOIK/eShT09xItx3fPyjA7QEolgm6lnycDzsYrK8aQlKdFBJ85ZmJTrwnK04cK+ViGKR7qE/HeOt94QkdV4KOCW4v2A7SlJoQ6QC9CxJATX1PQG0WHZG0gEgJr1epZ6ljVn00jlctZGVL1fMs/jNh/Knd6lUOtm7RN6BHhclgoipQPwi6lDkL5RGiGr+6XwIamlflXTku23tlIxCVJAzrIdrBq1J4FiwF2NWClJ5liMKvCTfvHTKUT3oA8QLOKVZgzdeKo6PsrbaUhkgl7mjqPCrVoAz8Byhd2z2YJ0tSmSCxo9eb6APwfqHq2pBNXLkXT1Gntjwcqx+zDImTt1xLOa7OgryPxDKUgfzGDcJPUGKe7l8wtObT2ioq9IkxClKlzUrmZlqXLluQWaYqcs1sfvcpJ/C3CAsCAAEqy0SgpcJqlScya7tWJfeu8edLubm65GndjKSqY/5QVH1VlD84DGKlAsJYWeM1SlHyQjKPUmCcuXRI5mWv574PrA5xag//AJJTo0tBSR/SEv15coMWJxwOdm7UxKaypS0in+XKEtPmQA/m8WDB4hawe8KQQPCFBR5OEZm82ihlEtRdU2as85YJ/wB81/OLRs5SUSTlE1VLUQdHolKuI1o44w8pNDKKeX87KttJGacouTW5ADtqzn56QOmXxHpVoeHZ5PsgV6+XOJkbNBFowSacnZuXFA2C25MQhKXFOI5xiDP8GH08ehbiNtRtKmgVMX/sTilYRQE9aUpn5WlnxJJYJWr3XFG/K7M0D4jsZhZYVMStSsgzAPQkWHrFO2hiiskrU9G4nheKxVMz6kt6ot/bjDdxjSpBUkrHeXpwU3mD6wq/xfEW7zOnQKAUwJ5vqw84ueKw3+IbLlTwM09MvMki5WkFM1PRSkqHVuEc8w0pag6cpBqAVIBrwc1h3pwvJnhq6m3aiXGY1TOZMg2vLRr1HI/3gFG0gH/8PBq/kA/4qBjfaGAnqYtLSz1VMlAfPr8YglbHJ8eIwyeOZazVzomWWHKtQeLDVGujE3v/AJX8EqdryjfASP5VYlPLSdGmLn4dRbu5svkFFQF2bO5148Ykk7LkAurHSH/BKxCz8UJHxjfG4KV//SDS/dqTyD7x5esNfqUpv9n1E23NnSkSZKklalLWTVgMiQQAAHqSUVJ6BqmLAFilSq5jRJFkgZSeBKlMGvuAcQB9sgpKAZpmBJORNwl2s5pU2A843wa6pcC6nzVJO7cXHDye5iErXJdr8rGC34XahQkZFkcrj0P6GNJm1ZEw5Z8kK/HKV3axzY7qj1BemrR6Xjk5R9xKP9X6vrEI2xKSf/jSHrXeHEeIVs78izG0U0a9jFWMtMhXgw+fCzitSf8A1zB3c1g9GcomJZ6Ag1Iy1Yo8SkO4DBYKSD7Cxo3q35TdgTbJGMlTqIwKH0Mg4kKT6Uof+oU9q8Flw5mDPnC0IZQZVTQqFHbKQ7ODQ3Bik42NFoqBnuJQejEngA4NfQxNLxLKVMLHeOUUIJBp5Bg/TnGuC7NTJmUlQZakS0l2OZXhDdQRzZRD5VMMJK5bFQBqACokAZkhafVJBaItFXFoe4R23nHwUeITwPFWnwgwTbKJYAZUgWAsEpAqQ5NNXLlzCnCqBOaZMBPAEKP9IoB1I5w6w8zN4HcC4qr1Hh/lY8zHRk08EpJLDePmOtmzF0zHurAu3eV0JYiUG9kAqIuCGax4CfIyFKU5zxIdreFLkj8xrbSgoOHAzZXKjolAK1H+VH6kRY9nYGaTuygkj/VKFFIqSO6CSEa1JB5sTG2Mo/udv76EZwk+FSKv2nwYSpWU7pylw10uQx0rWnK7CK7jNoIzIyuoNldVCGKmFKFkhFa1Kqx0Ptfss93mmETC1gpIA6hIqeiuNBHM8Rh99jQPp6PWM2q3d0PFJKrGsrEJYZVMeBDeigWPmxrE6J638ax0WsD4H6YRXyopLaaQVKxbfsbRJM4bnPT7xbPbOr94cSp6e7YAFWv7PrYRVZWJL06t9XEOcDiKpzClzzaw5OYEproVjpSw28DXAgtkJ30gVL1DU8wKw6k4EZXJ5P7OmsJ5gKiDqGY2PCnOLLsyYiZKeneZap95gXIA4VBHnGPnJtunQIcEjl8/0j0FK2eDU5nYWUwtw0jEJtQu9m2P7SBUlYSAmmgrr+0UbF4kkkkADTSCcLNIzjQp+P0TCzaBAAALkxoqhEdi+xjaGfArRrLnKGtlhK39Sr05xRO1eDGGxs+WKIEzMge6FgLDchmbyhv9hW0GnYmQfbQiYBzQopV/9qfSDvtawSE4mXNVnaZLy7rXlku7g6LT/TF8OKbM3mjqNRKZipiSkGpel/16P9GApi5Vm4u5F7CnWrauBS8TS1ygPApfB1kDzCf3iaRjZiD90mVJ4FKU5h/MU5vjDx29EPWpeZV8TOy9kzZ1ZUiYtIuoIOT+s7vx0hljOzykAZjIRx+8lqI5lKCr06wrxeKmzT99PmL5KWTzYOdOQ9IPwexJk+WTKQuYkPvWQP5yydOMVp9hG49ZX7FX27ggjKc8tTGoS/zaBsKoZXKgGUzV1BcuKeyKH3OZhxtrY6UpIMyW/BO+RfW3zvFbkTmIzFgCXYfhUHbk/WsRndmjTzFxZcNmmS29nmHg+UfJ4I/xdMs7kiSk8VDvFeZP1SKvhpqnqcoFCT9VhrhsWE/5Yr/qKu/4eHGjecJGVOrIuPWqLrsza20ZyWRKmqRyQEJuWqohxXz61iDb8tU+UvDYmWuQqYHSpVQlQOYKYC3gB5F9RFZVOKmMxa1nRySARysPqsNNn4xCkALAUnNQEJUNyXMUCAoECqstiAFGiiBGzdjJn2ZwJcKqZh5aUTyCjMBLnJ30hSSlaUhw5GZNUK4KZiDGm25SVSVyzlK905klLKTLlBKSlVinJKPXvke04BK1zRkzkzjOQlUySlO5LksFIV7staaLAIKUgpBKgopgnG4Yyu+AmJmMEnvFOkBDjISLboSF5XJmLQhnSj72V5o3YfJUMIqWkkKQpwSKEMWJD1taLNg5qVIt0BcvXgABz8uJANcwc4pUSEpWhTtmd26gvFs2ZiQU3Kb0zLiL5JSddSNM2aHCAyeCUsnW6UhjxrGylTiMpJA4MQPMBiz9bGkaYhUvM6kqXq5XMI00zDrHk4zDD/8AXSeuc+hVN/SNcW0sL5maUYvmXyDysKQQ4I6ilrDTTQXiodoMKy0pQklSmAFK1p8TrFxw2PQU7khCP5EN5br/AEYqfatKlKU5LcC36fVonPc3kZKCXURIRnLkUHs1qeFCOF9IJlbMfI4UjMwzbikuWFapy31fXgWDwWKKdSzh2NaF/KvOHc/bqVzM6pMtX3ZQc2apIO+ClmOdRWCxLkueEYtLAXnginbMVh54QoBTMeSgQFD/AGkW5wxlyilaSlgiYSHOh4K6ExjDbWk5VCWmXKLXAUrMGUG3nUkklJIFygKGUsACnGsSBvJUzpIvQOW0LuxhJ10L6bdUx9gJpMwIKVZjRhR+XWHwStDFDUfKADcs7uDqlP1etbPxOWbKOcICjlUs+yRYkivuuYtuKyoLTAUhgC1SeYy1WCKgjSsZX5Xg0pKXJOvaSCXVMEpWqPut3pmUC2ocWIj0IMVOlZ1MFkPQukP5KD+sehdwNsgROGqehhBi/EeVIvUvCAJKjYD9Ioe0iCpTdY0SaRKCaLN9kOPybVlDSYmbL/2lY+MsebR0/wC1jBZ8ElYH+XNST0UCj/ktMch+zvZc1eNkzZaXRJmS1zFGiUpBs+q1AEJSKk8nMd823ITi8JPkoIKlIIA/EKoccMwEWg1tIa8fPZwNGLajE8hU+gjEmSogZ1CWh/acqPRArrq140/i5ocA5OQpyZuIjRTBiolRe5q0GMpPhHOGnHl/wNcJjZMsgypPfL0XPqgHlKDJ/qzX5PB6tqTpw+/nqUNEuyRZgAKAUFgISYXNMqkhKBdayyRysSo8kgmHOzdqy5Kh/Dp72bcz5oDI0eXLdkC28SVV8jdV1dsKtryKl3/tkWN7PLy51J7lBsqY4KuiTUm0UzaclKFOhyHLni5pSwagjo+MlmeQqYtU+cqwa1HYJApfVmuwEV3bmwkygUzT94R/ljSh8XA3pz6x2pHAISzayyr4dQJ5gcqgFgwFzUfQqxk4h7eUJZqShTVAo3lavSD5VUpKCPZBBJDEg6nhkI9PPNVFtWO5bojE4nLU6QUFEZEa5FE8lTK/Bk04GEM8qSWWCirHMGtcdYMw+0VrX92gKWp23gCwTo5vlTaG3WySjtVhSjMmKyJ3lCkxABDpRqoghwALOLXBIeTai3RlSoKzZ3CTlRLQls2VHhALFKl3UQQ9FJiSXLWkKRPRhUlTKWZs1a1qZwxl4dbs4Jyqo7vegWO2l3ikIBHdjdOVKUS90ES1MPEA+pLNeoApFGhtNbqoG2fLXLYp3kKY1DpL6tp5FxFxwTmWCwFNCCBStFA/8haEmysJMlKMtQdL2NgeIIsW1F+cWSbLATRLHqE+ivD/AFNEq8xnk3whfNwSlFgqUPzS1A+svM+nKBZmy5nvSFDUCaEUatJjaGB9ppSkssLQTYLSUvzB8KtYDUhRZlE+dv8ArhGnphk26/VH6j/CSZqby2GhQULT6oJAH1SEHaydoEHg7H9ob4RPdh7gefA/EfMQj2+rMSdODlvSJPehl4b6FUSClTHyPGJVLEGLkgisRjAiI2Mo1hEUswxwk4gE2LFPkQR5UMRycM0brR6RNu+CqjXJlM/dUkuQRStiLGGWA7WzpSBLWEzZYNErHh/IoVT/AHhWiXHly47bfIb7FkX2iwai+SYh/ZopjrVw4ePRW04J6v8AKPQvgRG8dlp25tJSZYlvU3jHZTsRMxxC1PLkO3eHxTCHJRKB8amBc2Sxd2aLDsjsOJijicZuSgHTLUcpWNDMLgoTbd8R/CLu9rdpUy0grPdymyolJSkTFpSGCUJDd3Lpcte4diPUFvhBkhEnDyDLlZZUiUFFSl0AuMxUaqWXqpnNByikdoO3Zm/dYfMiTZSqiZNNLm6JdPDc6t4YWbe7QTcWQFMiUkuiUl8qbjMTdaq+I+QEI1BjSDFU7fJz4D1Fw49dI9LMv2nWfdDhL89T8OkQYchQYxnNlsIqtzZJqEPVhS15jvkAAUSLJHBvK0E4BC5issvKlIqpSqIQOJPyFSagPC9EnMy1HInj7SuSRqeZDDnBRnFSQnwyxUJB8nJOp1Jv0AAvGSWFyBpyzJ1H74LfsTbCZR7vCs7MvETPEfyJ9lLuybm5IYqgvH7DRNKZUkGash1rNSSWqstRqADRi1jFN2etS1hCCBqSfChIuo8rczQCrRcdjbbSHkSCUy7TJxAzL4lI0cOw0AcuN03jXHUjJX5oqkVHtHsdKHRLD5aLWzueA5B7esVjEYVUghKwRq1iA410qAeREd3/AMNkTgFgNKlAAFnzHgL5qlyeLu5dkGM7EqzqWsAnKSE0oXYPWrAq9D5K9K+B9PWpnK9nbemSXAVmBNUqLoUwYHKaZhZlAgikNF9pJC0ZVYWTd3CJYINHqUEtdgoKZzU0AZ//AIUMk2YU6snoxUo+mUecDK7EthkKCTnUVeW8EpHz9YTZJFvFjLLQrUqVNXllSt5j4lFaQ1SQAiWmwZmN/Q7ZuAM2XMBP3iSpR0zJUQTQU3VAbtmUDpFlVsESpsmYlIp3VBZijfSdCSxTQ6kmwgxOxhJXmSbMx5GqVcwUmo5sY5oWereWC7LkFKMq65d0aqSODaprbTThEG052Rt7KT4akJV+RVuoJBGvCGm0ZiQl3yvTUhJPsm9DXKeRFwYrWL24oApUlC0G6VBwetbj3hXgeLRjtVkG035uO4OvbU5Ay0KTdJAKT1QQUnWrPzgROKlLO9J7sn2pKikdShWZJ8iP28gy1/5Ksp/0pihd6hCyN/kCyrX10krSCQQQp6guCD0MI2pe463w4doMmS1JG6tK7s+6r4ln84S46collBm/vDBaXDGohWEVLeUJUo9R1KMumTQIjaXKjMwhNTpCte0Vk0oIk8jccjRU4PljGJWlKXPlCuWo5sxvE6nUXMcdyDzMSp3FoLw2JzM94zLwzxheG1EUoi20H93yj0ConqAaPR1Dbjp23O1KgovlXNBohLmTK61eZM4vw0FIp0xapizMWStRupVSeHkBpYaQw7kPa0Syki7RNQSKbmJTILvGDhHeLArDgBzAE+WWLCFoZyFsrBkGPLSUnLdXOwg7DLjJkqmOWbgY7Aq70KSCC6y5jImlSsqXJVzYBtSdBxMSzJJfKfXT1gcrIdKaPc8eUOpJcCtOeZPAwE0BPdoO77atVnh0uw0fiSYJwM0qUJaSUpYlSh7KXDq5lyAOeQWspXigkfV+MEylMjLZSqr4ton61J4CKqW33O/W64ii67I7Ub+Y7spBAloegCWIKq6AAvqW4ReMPttC3SWzKylQ90MMo9K9V8w/GZM4GalNkuSRcAAuRVzoBxq8GytuTEBayarJVVnZyR00PQCNUZxwmQnHcpTWOx1uemWsLDDQAcmSk/EK+ECbQkIKFBhQPYaFCv3igjtWtKgCXHdSyXepKXP+4v5Dm86+2ClS0K95UyWf6JZSeL3t8YbfFx56irSknXoWvFrSUiofKQOqd5IvV3KRCrGbQSEFQ3gh84F+7NSRzSTnHIqPsxWV9o1rzoBIUkd5LL1zIckW1QZnoPJNiNrzARMQWILh2I6flNm4E8YRuKbrkMYulL4MbbQ2wuWzZZiFpJYjdWl1JII0GZBoKjKCNDCWcUt3kvMZbsQSM0o0ZKuXBVjSxd8TZwIBS4lKKiE37tRYLR8E9RlgA5kKzopoeCgbgj2gYk5bvMuStKD2yyiabhMxJp+8bKn5kssZstAp2WPM36GIO8beT4dU6p/ccDEsshVoncdRBqWk7XBGZuUUU45ggwKraATQVMZxhzKYWHxjCMDC7bC5ZwCKzLLqjdEiD5eEdokXgQ94O0CbFq8O0ZTL1hvLwzho0GELx2A5BJJcxN3UTpwZMbCWdYZAeeQRUuseg3+GMegUG0WGRK4wYJOUOA8QdyUAE2gvvlFNBSI3kYDnKegEDz8OQ7wzlqDmIMTMzB4DAKZEhz0hglgmM4fD0fj+kZWGHGITeSiuhRjMNmHLSFs5bBlev7w5xBIFYDEkKcmGjPaLKLaoTuBvn+UVqXv5RJLm7pJNeUa4/Z5cqBflZqwvM4pobmLwabtizxHbEbYfEUUTqMg/X65RLi5wykdf1rCyXiw4GifnG8yaFEDyikZcsWapKCG0yaCtR5JA8gBEUue8taTpMSr1SR+kBpneJ7E0/SIUzvHU1A+B/vAvyj3+b99g+bNKVpWkgFKgeXN+AY+keWsOQmounobfBoFmTARYPQuOX0PSIitstbbp5MXH7Q0pZTEgrjKJIlWQlJfKu/I6KfiIymdQpNxSBJkxzxMSycItRc3+fWFeJWgxpw2sIkySogJp9W6RvK3V5SzGlIhk5kLcwYqSQXZ3reClmxW8USTMEyrUiRMkaQV3RmAFJc2MEysAEiG2sKrqLP4fLWMjCE1ENVYXMQwaCU4SWkMtQHnAfqNVqkIZWFLOInlYR7wbLmyEnKF04wWJUpxlmJPKObBHApThC+oiQYB6RYsUhKwkpA5xpLwyXLloWym4rq8GoFgflGIsasMg3VHoNiFm2h2ImlsuVQ5GvpCjE7CmyqFCh5GOg4baBbevw/7ideJceFweH0YnVrDJbmmckxOCIL1ERgpeOtTsHKWN5ALmrpFPSsLcd2LwyrOg1saehhdkkN4i7HOlTWSwqAXiCZMoTR2tFzxX2fqDmVMBHAhj62hBtXs9Okh1jKDrcH9Ii07yjRGUe5X5qwoQpxW0QiiQFkcagcmevWDNoT8oUApOewANuZ+tYrpQkA/XpCNZKxj1OnYPYuExGGlzCjKZktCjlWtkkjeoTQBQUA7+EwFi/s3w5JactOlchc8BYm6Rd3WkXLRD2P20FYViKySpBdRDIWvvEKHNzNFK7qdHMWLDbbQ4UpNwkOlXtOKbwGUlRoc4JazW1LaRcSpn7HzldOIvr3fL8/0I1T9kawf/AJDtXwC/Bs76jTURfZW2gDRyqpKcpSamxe2pFxdqRJOxPebwKLGjMDUjmA4DenFoK7WLsrNHPMV9l5SDlxBId6gHzanE6wsV9nGJC8qZsouGDlQckgNZndxraOsK7sKdSgDRnNntUeGhQH5mNRhpSicyaVdw26RXqbO3DlUukgKObOUD7O8aCxVLFHuv1tE2E+zebvGZMYCpZJaj/VtY6BhseZI3iGdIoQ4oBlCnYqGdIZyS4qHYs5U5N05lORUW9GLClm0NKGC02gxikyi4HsKlJZzqC1yQHao+TVMN8T2OlJQQKFgQ7Zj8fnrD6fNqbAoYs4UHoSklw5qdKhSSwcQJtjFEyyQQzFnZxTX9+Z5CFeEPGKObbR7pFFn9/S8Msf2fVIyiYSAUhSXIYpOrw87I/Z+MbiJk/EP3KTYU7xZLlLt4Q9W94ANWLn247KomygAh1EnK3sBn8hT1I4mGUm8meW3dRygbUlSzu1PKNJmMnTCcqWHGDxsFMpeRQCVAkekFSZIYwcsp7CAbPnzDvLqOf6RqvYC7FZiwolq0DRNiQyXN9Y5BcSpzdiKTZUYk7KmXEWAYdy41giTJNiQGjmgJFcHfooCaaPE8ja63+8RTjD0bP3iY1myUWNom40UVsDTtuT9AR6IZmEQ53fhGYTcNtR34YVBDsB6j4RrK2WgDdJ8rRS8J27xRG/KkLq1CtJ+Soe4DtmlZZUopIuygoerD5RVakGYXCSGSsFpQ8a19IyxAZQfQuC0S4eeiaygCC12APzgxoeiYqmk+EJNrpLMOjxBi8P3krIRy3mMNsTIBrqPpoiMpw8K0Mmc02r2JkmYHQnKbC0VrbX2dymdCVIPAKp6P9PHWNrYElQJalebwhxQMxwN0uA/ERnlUcItF7jk+F7OTMMpRQoTEKSyg7EhwQx0IIB51GpiKZipiCXDXc7zEeWv946HjtlhyH3a06QjmSUh0tb6tE97fJZOlgrK9vrcEGwIDEUrmcVYVAcN7Ig/DdoZgAZdQXFS1waO5FUpsPhYbE7LQoKcB+IDQuVscpG6oiKLUDfct0vtJnQokqNBRwouG5AFlAeyD6Vkl9pwQyFqQkUSwZamKg6iOVMoNmfNY8/mzlJdKmNOnrxiXDYqmvx8tX+tIophuzp0rbAKSAoJZmoXFCRlADgCpGUKax0jEnFGQc0ohSQQFpcFBBDAOlwhQSAHGgrmABihYfGL95wGblaw4crVNIbYLHzd05gWAAJd2L0PvDfND01ht/Y6q5Oi4XE9+kqQSzNXdKVJzUJB3VB0lub1SqoMzZ8yfNEtBG+pVGokBhmLaByWvUNctV8HtNUr71IBSoNMSSWWAD1yqTXKqt2LgkHomyFAoSoXnBS+QljKyGfdfOkluJA8KTHOqFlLasDzYkhMqW3/rQT3QAcqDeL8SlFz1UTqGZYkJCCqaUpABUok0SAC5fgA/zgN/ulHMpITXdy5mQXNwQXykdDoaxXO3W1lKUMKmg3VzCfaqcqfyugqPFk84ouDJFbpUVDtJtATppUmiSyUOGUw1VwUXJ5OBpAX8EsJpaDjg0sKJIDv5B4IRhyd1JAqaGzM/WJudG1QQMnBKUml+sDysGoUUxEMZkguz2A83r+kaDAglizjWtbc47cqC0K17qtI0XNpmNDoBeGM7AJUauDo1YyrZLF0qdmDEU1/aOckBWL+8UWd0vbnEc1W9XTlDQ5WqHIduAgLETHUAAKGGTTBKLR5KJeprGYkWiunoI9E9g/iP0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41668" name="AutoShape 4" descr="data:image/jpeg;base64,/9j/4AAQSkZJRgABAQAAAQABAAD/2wCEAAkGBhMSERQTExQVFRUWGBcYFxgXGBUZGBcaGhoYGhoYGRccHCYeGBojGhcYIC8gIycqLSwsFx4xNTAqNSYsLCkBCQoKDgwOGg8PGiwkHyUsLCwqLCwsKSwsLCwsLCwsLCwpKSwsLCwsLCwsLCwsLCwsLCwsLCksLCwsLCwsLCwsLP/AABEIAN4A4wMBIgACEQEDEQH/xAAcAAACAgMBAQAAAAAAAAAAAAAEBQMGAQIHAAj/xABDEAABAgQDBQUFBgQGAgIDAAABAhEAAyExBBJBBSJRYXEGEzKBkUJSobHwByNicsHRFIKS4RUzU6Ky8SRDNLMWRFT/xAAZAQADAQEBAAAAAAAAAAAAAAABAgMEAAX/xAAuEQACAgEDAgQEBwEBAAAAAAAAAQIRIQMSMUFREyJhcYGhsfAEIzJCkeHxUsH/2gAMAwEAAhEDEQA/AKpKJNYJSDGZEthEyUR53B7vIZsrbs/DuZS1Je9aHyhvgO32KTOQpcwrSCxSWYg3px5xXZgjGESVLSBxEDkScIvLR9AIxgKQoaxBPxCiWBvpCCXi1pkJbheNNkhZUVqUY0S1a8rPPWjhyGeK2ahRBYEpLxGibmIo2kECY41rEiEs3CEUU3g5ydZIpqSBr5RIiXTWJyQYhyUvBqgXZGQE3iQrDUNYhmLAqqIZynDAgW+vSOjjBzyiLGTt4B70gVcxjenVzGwIzKTmdgpQcWaN52ISE9K0AEHbbdDZVWQTJpFmY62J8oJw8xQZnIIPCsDJWlSUE5qgqYnRyB8Ex5MyWqYmXZ7nkKl+AYGGUHyF8uJviprZTY6gtbpeBv4oK3VhxcW48oIRhUEPmI87cuUDTNmqLKQQQaBtWuSR1H0IZwkGE0R4vEiiRLSdQTRv36QDJxudwUZTUDMGfm4o0exmFWg76d3QglxGgSSQA7PQVpyNWhHB9Sm7twT4ael8rgtew/WsSy1IK1EEMLdNWiFKQHdLNqPk3ONsNJKBmfeNW+TxCbt0isVbthKpFHSMz6EU9IllLAYrSZbElgHBFHN6VjyS9zW7Oa9NWifunDqNWeo04RlbaeTZiuQrC4oE5UlgXrZuDctInCnTZ2e54cuD0hF/F5VJo41IYZda8oaoxaVADUV3dQPr4xT2M+pCng075Vme7EMfOwAjEhIcHMkli5F/ix04RBLmKzEpDpFAPWzBvOGOGmlRAMsJvxf/ALhsNUCdxXAUop4qPp+0eiP+NGgJj0NuMvm7M43LkQZI2StdAIbYLDIKXNIZYZCwXQKc4DavJubrCFMjs0BRTmHOC7PIlELArB8mdVyKxPOmCKKWcGaTfUOw2NTlY0EbpI4tCoYpIFo1XjcgzEiC5YySquB3LmgFtIlkznq8Vaf2gRLY5nJ0FfhrFi2eFKRmWMguE6t+LhAhJt4OnBJWw3vUksCTC6fjHUU2YOOJa/wiH/EgxAoAoAmtnFWHJ/6TCxeL30zKs4cWLFnppR9Yqk5qxUlGe2Qbi8c6C3rESp5yyy90D1BIP6QPPTlWpNwDTmCxB9CPjGhmDuEEkbi1J6BYzD4oVGpaPmRB6t6bRNhi65hP+lMI/peI58yh+uMaYDEJ71vfQtI4l0KFPNoWq2skod6UcuOH7RVaNWK5uTgWDGMFtwly0j+kEt/UfWNcOkBE1ZawQP5yx/2hUK8fthJnLZrp6UQkDpQfHSNUbYT3aA7OpRPkAB8z9PD+HwTUn5pDTI+7d6fXm0EzUhCghHhQAkNqp3Uf6iR5Qswm1EpWVH2A4fjZP+4gxLKxQYB+Wmt4dQt2BtpKPcOEssVqsKJFKqNqa3fk1eQs7BpYsK1f4n9KmC14gZgHogN/NXMr9OgjZBATmYFRLIBGvvHkHH+0QuxZYfEd10QmMpSVMtOoN3YM9et24M8SYgKuCgh6/WvnDhOFelzcmrknX4v5jjC+dsrLMJQXIoqu6OINanTl1dsup+GrjlmvS/EKTt4RnBlhm3c1swDluESYgFelf06mAJ85lAHKOFP05xhWdgoA9Rz+IjzJaclKpHpxnF5iY/iUZrC9zc9Ht/eDsHMR4SzkGmYEpDXJfdcHrAyQlYHe1Y0UG8weUFJkEMScyNAAAAedXJh3SwSc23kNEhQN2S1FUZufHyGkZE8AEAVe5GWnEA3+cDFOZWpsaUDGwJ1Z4NSnUptUPpq7OdeELWSUnjIN3hrvan2U8ekejWdhpYURmVf514R6DtQu8qOy6VNobHbISGAaESpmWggWbO4mJuM7wa2osa4na5Z3rEC+0xysBWFs+aGhXMxgEGOBXBXkaYvtBMPIQN/FTJpCQSomgAhbOxeZkpBUokAAXJJYAc3jpfZHs0nDS881u9IDqcsLHKztlcA9Ug8GdRvkDajwFdn+zSMLL7xe9NILk6OKpBNhz8zBGN2kSlLWIIHMhnHxs2hjXae0iVZGPn+3xvC1MxIJQs7qjQ6pOhA5cNRGzT0+qME57rT5JJcwBe9VK6K6cRzBr5RBjJmRRlm4N9DqDexDHzhdtXaJlqVLWGIAIrcGy06FJ06EXFFWM2t38vKX72UCxf8AzZYcqTzUh845ZxdQjclGGO5mblNbuqHGN2wFSkzEmqCJcwcnPdqtxdB5mX1hPK28SqZK/wBVG5YALSc6P9wAPImEEvaJzqcnLNBQvhWx8ixHOsCTpxSoE0KVA+evlCSm69iygtyfSX1/0aL2wpK5UwHwqB9W/v6RBtDGEJWng7XoMwb4fOFOOWAVAWuG4Go+beUa4vFuSeICvUD9oRzdsMY4jfRjxePUVEv7tf5B8gPJojw+OPdyi9gr4qPxhLMxVQ3up/4gfXSN5k4pEt9ZYIYpLgrmB3BIuD5gwIzeAOOJL1HUnaq2ml/bloHk5V8h6wywHaAiYkP4QpZPAAW81U8xFVl4pkJ4qUtX/FI/4q+MT4PEeJT+IpQDySyjX8xT6GCtR17hcUpN9l/4XzA7bJCRRyW4eh+f/Yh3hdppUcwOjC1g7U5u/VRHBuZ4ScQSqwAyp6qG8eDBL+cwHSGGE2pvZWoneUQ4YUoOOYkADiQdC+iOqnl9CEtLiPxZ1CViiQySylNWrpTZ/wAxq3Cp4Oxw0sMEpFOAihYPtAEpdVCTW12sB0tyaLNgtolQyuwrmOp/COA49G4xVrquSDT56G+0NmomKcbzXIsL24kWe3UuyuenIo3BJe9P5Xt5k9YtmHAIYekJds7OTMLpdXHRPqPEOlOekZtXSjJNPk06OvJSWcCzDyQRvkjLZJq2nhb4mGKZKC6TUEgspqMxGWwGnQiAZc72VGvxLaQVgpebxEgKtSldOP7x50obXTNrnuyg+ZMAULnnRnvpr82jZMwsA7KAN2fnWIBMKVFIAUzC5ewd2sdfOPE5zUHLQg2y0041eI7LeTnJJBwlILFQSSQHLPpxjEBz/FrpqRoNMw+Ueg7SdHNsbjakCAZuLg7tpsVeDxBCqoW5QdCOHURW5k8mCkzWpJqwvFY6kKJmKJjZUtaoP7PdnjiMRLlF8pO+2iR4umg6qENHTrLJy1bZafs77NFX/lTRugfd+d1EaOKC1CeMXnaOMCxkdvl6C39hGcUvuk5ZTBhlZqMNG4QtWSQ4Aze69/ynXofWsdp23RPW4uPJnMAMkwsw3VnQXq1068mhDtnaC5ayiYCkkUZmKdFIX7Qf9iAXED7U24QpSFAhrpO6oPqk3Bo71BIsaQqXtkhHdTnm4cndIpMkqL1TolTPu1SoA3Hh9RVBV0MaT1Xa/V9/M2O1u9HcTSmhJkTS7Je6VGv3S7EVymuhCk06cpCwqqVoV5gg1BbUN9UiXaOCyAHMlaVE5VJeoASczNuneYpckEG4ZShDM71BPtoFfxJHDipIr+UH3QIm3WC6/wC1yuUaY1Qunwmo5cR5fIiIMViMyUq40P5h+4b0jSXOdKka+JH5hceaXHnygD+KBlrTyCh5f2JETDSylxyifETyUJPVPpUfr6RDOxG6noR6H9jAwKlpKU1qFXHA/vB8rYSikBebxGqVyjdmGUlyq+oekChtrd0Dz8SBlq+6PgVD9j6R6biagP7Kfk/6wTL7NZsxCyQhgSGJS7sFS7hyLpzeZpEMzs9MS6iaAO5YDgCFVBTS9ANcpjqOlBmZk9soeyR8XV+sEzF5QjWhs/iLFQtfeSKPaAp+zZqSVsVAZcwoFB2CVMCQUmwWHB8w4+HxrErV4qkD8WnoT8IVrAHy7HxxeWjvlDHmqpV8adEiD5U8JSxvQqfixYH8oJpxWrgIr+EmMMx0LAHVWnUC56c4Lw816qcpHPxqPsv8VHgTqRBuhWr+PPsPsHiVD7wlnpLHAVeYebuE83VoIsezO0BSUoAzFi+UslIFHUXpoR1SKmkVDDzyskOH8RJsnQEtYUAAHIB6CCkzUyU0JSkFyotmWr3lNrwTo/EkxfTm4v1IzipZa9kdX2biysbyi1HFA/Im5HI3evCHuZBFSBTlp+kcs2VtCecrr7pNG/1CKXekt+DPwGsXPZM+WhOZShT2lqseqiW8yT0tGqlJXH+TPOO1+d/Ah2ns1l5k5i1qMOvE9KecRYEGxLjrS5HyMPcVNTMScjqcXAp/19PFdRKVLKhv1BOjvUuBoKDWMevBNWuTVpTdU6XYaYglksotbR34f9cIwp6hWoFL6tYUbi55F4GwmOSKKerEHQijEk2UBx0houQ4dICm3VCjgG9NeIPWMaiiu43lY1aQzK5UUaaV1pGI9/DK0KW/CwHpmjEPTDZJ262CMXhmAdaN5J6XHnHITs3LSO8SHqg6VSeX9o592v7NqTic0tgmZXoqxgTuPmJ6DTe1lJRgRwi29itmJQ84qyqOZABFGa7jmPhESezExnJEGypwTKQhxQDlpWJybawaqUeQvGz8pddR7wcj1/eEO1drh906XBHxGpry+DgxWNKAWJfgWY1Hr6C8IdpY2Sf87DkcVylZVDjxQT1GkX0I0rkZJx3SuDB523lFOTES04iULOSmZL4lCxvS7Wqk8DAg2YJm9hV96C4MpbJnAe6Uu00Wqg5qA5UkPGx2bJmD7jEoUWoieO6WOkxzKPmpPSFeO2fMkrCZqFS1GwULj8Jsscw4rGnPKyHHE1T7/wBGZqDKJRMSoIJZSSClctVWcEUUzsWZQfmAHi5ZlLSpJcGqT7wF6VYjh5ikWCdOCpYTNS4alXNGNCOQFflSFO1JRR90nfCk/d9XGmhoPI8zA20im5t31+olmIPebgpRQqAA+hJLAPxgzZ2wCoqJILVLFKhUgCgU5DnRzX0n2fs8MVFSQpJF1M2lGBepahegcRYtnbDRNf7tqXJJUTZ1EknQUBYaXrOm+CsnHRrdyBYDBBgEn3QoBJBIYF3UlQdyzNfRofYfsqStISGKkqBU6gTRVCkKyEF28PDzaYbZICBMF0slfF7A+dB16w2kYkBUpQ0UHYOK8eH94Kg5xJS/EvfXQqieyZmeIlRqC/MBJHRgB5AaRDN7NzZWbIdxAzFJqlyAkUuAQoOxDgJ4UuSsSmXiJqeC1t0zFvgxj2JnAyyab83kaJCnblvCv4Y0eEthjjqyUmzmf+CrQvPLQQjeIlk5kjM7pFKoIIBSQxcg6ELsZsuWpClhOVSPGKKUEe8RQzAmj2KkFKqKRMftMmTLUhmD0b5UPK/pxitba7JhUx5IH3aqk+0uyhzSA6CPzjUM09FYUeQ6f4hu93BybG7MUgBaTmQHBAL5SauknxIUlyFGrAgsxjXDT85rupTSun7qJ4XpFhxezZmCzZUAvQpU7OCFedQCRqHHtF0+1djJCe8lEKyOd0uDKKQtNfeQMyDqwSeMZZwcXTNKakrQXhZ5VRIoKs4cnVSjYU1oAKDV2MuekVcFQsr2U67oOv4j5cYr+FxJWkVTLQ9n15jxLUOnpDPD41Kapv7ygH/lTZPxPSJ3R3r/AKHypqnzKV3aTdRGZaq3SgkUr4lECusWPZe05CVBRdah7Uw51DpQZB+UJPMxU8RJWqqiJb+0vMVHmEVWo/DnG+DmSRUoXN5zSQimvdpLNT2lGgjVCXx+hKS6cfU6rge2MlW4jMsi6ZaSWPMgMK6ki0CbR7xRzEZL5UggqPByN0epPKK1sntohBCN1I0QhI+CRwpZL9Ie4nHTZozBBQlnzTXQT0SrePkIfUdqm/4EhGn5Yv3Ys2ftlgBUKzAhqClBrx06iLbg9tpKQVBiAxqWOlC9LWL3jiG1cfNRiZgEwhlksHyuWJYEfpDvYHbNSVATGr7bJryLij8o8y9rpmyUHVo64jGUqrjZP949FbkY4FIIS40OdQcdI9DbvUluXYumxNtJmgoKgJku3MWf9D6x7takqw3eJugg+Rof0jmGG2upE1MxBZSS4P78iKecdVwWKTi8IrLQTEqSx9lRFQeh15gwIy3RaY+rp+FJSXBREbSmqAvp6OH/AE9YxMxslRyqlFHBSSofC0DmYUslt4KYgVINQR6wvm4llFy3m0RUN2bLamptw0GY2ShiE4hNbBaSn4gHn8ISDYmIV/liXMow7qYjNYtukpUdCzacDG+NxiWG6k8X4eRAfrCdYllyAQWulTcCKEctDHoaakl3Mf5b7r5ntobPWhTTZUyWfxoUi/AkAX1j0raE2WnId+WboVUPWoGh5isEYba+JkgiViJqRV05jkOlUuU2GsbYnaAUXnSUlRuuWyCeqUjKTWriGfsVjdUpJrs/7NBjEGWVIoNUEvZi4JqD8IVTDnmK3+8Tu5cqVAqchhkO9xASxe7AVjTa2HSA8peYEjxUUmlXahF60sDG2ASyCQQ9gSC5KiQHoWIDqA/DozwupJrktowUblQ82dssKAOUD3/aWS2qtGqAkUFb3i2IkCQgKDlNn4cjwhNspMyUgkpLcRUdePr6wXL27kLpZQqFS1NlUDTVx8xpC6azaMWpJzdSGUrbUtKiFn7maChZTcEvUcCCAQTqOAeEGM2kuUZktRBUhQYiyg4KVD8JSQoasqvCINqJlqQpeHJ7r/2SlE55JpUPVcp2rdJZ6EGEuJxKlpCjVSB3ajqwJyP0JI808I0OdcdRVHq+V9B5ie0JOIK/eShT09xItx3fPyjA7QEolgm6lnycDzsYrK8aQlKdFBJ85ZmJTrwnK04cK+ViGKR7qE/HeOt94QkdV4KOCW4v2A7SlJoQ6QC9CxJATX1PQG0WHZG0gEgJr1epZ6ljVn00jlctZGVL1fMs/jNh/Knd6lUOtm7RN6BHhclgoipQPwi6lDkL5RGiGr+6XwIamlflXTku23tlIxCVJAzrIdrBq1J4FiwF2NWClJ5liMKvCTfvHTKUT3oA8QLOKVZgzdeKo6PsrbaUhkgl7mjqPCrVoAz8Byhd2z2YJ0tSmSCxo9eb6APwfqHq2pBNXLkXT1Gntjwcqx+zDImTt1xLOa7OgryPxDKUgfzGDcJPUGKe7l8wtObT2ioq9IkxClKlzUrmZlqXLluQWaYqcs1sfvcpJ/C3CAsCAAEqy0SgpcJqlScya7tWJfeu8edLubm65GndjKSqY/5QVH1VlD84DGKlAsJYWeM1SlHyQjKPUmCcuXRI5mWv574PrA5xag//AJJTo0tBSR/SEv15coMWJxwOdm7UxKaypS0in+XKEtPmQA/m8WDB4hawe8KQQPCFBR5OEZm82ihlEtRdU2as85YJ/wB81/OLRs5SUSTlE1VLUQdHolKuI1o44w8pNDKKeX87KttJGacouTW5ADtqzn56QOmXxHpVoeHZ5PsgV6+XOJkbNBFowSacnZuXFA2C25MQhKXFOI5xiDP8GH08ehbiNtRtKmgVMX/sTilYRQE9aUpn5WlnxJJYJWr3XFG/K7M0D4jsZhZYVMStSsgzAPQkWHrFO2hiiskrU9G4nheKxVMz6kt6ot/bjDdxjSpBUkrHeXpwU3mD6wq/xfEW7zOnQKAUwJ5vqw84ueKw3+IbLlTwM09MvMki5WkFM1PRSkqHVuEc8w0pag6cpBqAVIBrwc1h3pwvJnhq6m3aiXGY1TOZMg2vLRr1HI/3gFG0gH/8PBq/kA/4qBjfaGAnqYtLSz1VMlAfPr8YglbHJ8eIwyeOZazVzomWWHKtQeLDVGujE3v/AJX8EqdryjfASP5VYlPLSdGmLn4dRbu5svkFFQF2bO5148Ykk7LkAurHSH/BKxCz8UJHxjfG4KV//SDS/dqTyD7x5esNfqUpv9n1E23NnSkSZKklalLWTVgMiQQAAHqSUVJ6BqmLAFilSq5jRJFkgZSeBKlMGvuAcQB9sgpKAZpmBJORNwl2s5pU2A843wa6pcC6nzVJO7cXHDye5iErXJdr8rGC34XahQkZFkcrj0P6GNJm1ZEw5Z8kK/HKV3axzY7qj1BemrR6Xjk5R9xKP9X6vrEI2xKSf/jSHrXeHEeIVs78izG0U0a9jFWMtMhXgw+fCzitSf8A1zB3c1g9GcomJZ6Ag1Iy1Yo8SkO4DBYKSD7Cxo3q35TdgTbJGMlTqIwKH0Mg4kKT6Uof+oU9q8Flw5mDPnC0IZQZVTQqFHbKQ7ODQ3Bik42NFoqBnuJQejEngA4NfQxNLxLKVMLHeOUUIJBp5Bg/TnGuC7NTJmUlQZakS0l2OZXhDdQRzZRD5VMMJK5bFQBqACokAZkhafVJBaItFXFoe4R23nHwUeITwPFWnwgwTbKJYAZUgWAsEpAqQ5NNXLlzCnCqBOaZMBPAEKP9IoB1I5w6w8zN4HcC4qr1Hh/lY8zHRk08EpJLDePmOtmzF0zHurAu3eV0JYiUG9kAqIuCGax4CfIyFKU5zxIdreFLkj8xrbSgoOHAzZXKjolAK1H+VH6kRY9nYGaTuygkj/VKFFIqSO6CSEa1JB5sTG2Mo/udv76EZwk+FSKv2nwYSpWU7pylw10uQx0rWnK7CK7jNoIzIyuoNldVCGKmFKFkhFa1Kqx0Ptfss93mmETC1gpIA6hIqeiuNBHM8Rh99jQPp6PWM2q3d0PFJKrGsrEJYZVMeBDeigWPmxrE6J638ax0WsD4H6YRXyopLaaQVKxbfsbRJM4bnPT7xbPbOr94cSp6e7YAFWv7PrYRVZWJL06t9XEOcDiKpzClzzaw5OYEproVjpSw28DXAgtkJ30gVL1DU8wKw6k4EZXJ5P7OmsJ5gKiDqGY2PCnOLLsyYiZKeneZap95gXIA4VBHnGPnJtunQIcEjl8/0j0FK2eDU5nYWUwtw0jEJtQu9m2P7SBUlYSAmmgrr+0UbF4kkkkADTSCcLNIzjQp+P0TCzaBAAALkxoqhEdi+xjaGfArRrLnKGtlhK39Sr05xRO1eDGGxs+WKIEzMge6FgLDchmbyhv9hW0GnYmQfbQiYBzQopV/9qfSDvtawSE4mXNVnaZLy7rXlku7g6LT/TF8OKbM3mjqNRKZipiSkGpel/16P9GApi5Vm4u5F7CnWrauBS8TS1ygPApfB1kDzCf3iaRjZiD90mVJ4FKU5h/MU5vjDx29EPWpeZV8TOy9kzZ1ZUiYtIuoIOT+s7vx0hljOzykAZjIRx+8lqI5lKCr06wrxeKmzT99PmL5KWTzYOdOQ9IPwexJk+WTKQuYkPvWQP5yydOMVp9hG49ZX7FX27ggjKc8tTGoS/zaBsKoZXKgGUzV1BcuKeyKH3OZhxtrY6UpIMyW/BO+RfW3zvFbkTmIzFgCXYfhUHbk/WsRndmjTzFxZcNmmS29nmHg+UfJ4I/xdMs7kiSk8VDvFeZP1SKvhpqnqcoFCT9VhrhsWE/5Yr/qKu/4eHGjecJGVOrIuPWqLrsza20ZyWRKmqRyQEJuWqohxXz61iDb8tU+UvDYmWuQqYHSpVQlQOYKYC3gB5F9RFZVOKmMxa1nRySARysPqsNNn4xCkALAUnNQEJUNyXMUCAoECqstiAFGiiBGzdjJn2ZwJcKqZh5aUTyCjMBLnJ30hSSlaUhw5GZNUK4KZiDGm25SVSVyzlK905klLKTLlBKSlVinJKPXvke04BK1zRkzkzjOQlUySlO5LksFIV7staaLAIKUgpBKgopgnG4Yyu+AmJmMEnvFOkBDjISLboSF5XJmLQhnSj72V5o3YfJUMIqWkkKQpwSKEMWJD1taLNg5qVIt0BcvXgABz8uJANcwc4pUSEpWhTtmd26gvFs2ZiQU3Kb0zLiL5JSddSNM2aHCAyeCUsnW6UhjxrGylTiMpJA4MQPMBiz9bGkaYhUvM6kqXq5XMI00zDrHk4zDD/8AXSeuc+hVN/SNcW0sL5maUYvmXyDysKQQ4I6ilrDTTQXiodoMKy0pQklSmAFK1p8TrFxw2PQU7khCP5EN5br/AEYqfatKlKU5LcC36fVonPc3kZKCXURIRnLkUHs1qeFCOF9IJlbMfI4UjMwzbikuWFapy31fXgWDwWKKdSzh2NaF/KvOHc/bqVzM6pMtX3ZQc2apIO+ClmOdRWCxLkueEYtLAXnginbMVh54QoBTMeSgQFD/AGkW5wxlyilaSlgiYSHOh4K6ExjDbWk5VCWmXKLXAUrMGUG3nUkklJIFygKGUsACnGsSBvJUzpIvQOW0LuxhJ10L6bdUx9gJpMwIKVZjRhR+XWHwStDFDUfKADcs7uDqlP1etbPxOWbKOcICjlUs+yRYkivuuYtuKyoLTAUhgC1SeYy1WCKgjSsZX5Xg0pKXJOvaSCXVMEpWqPut3pmUC2ocWIj0IMVOlZ1MFkPQukP5KD+sehdwNsgROGqehhBi/EeVIvUvCAJKjYD9Ioe0iCpTdY0SaRKCaLN9kOPybVlDSYmbL/2lY+MsebR0/wC1jBZ8ElYH+XNST0UCj/ktMch+zvZc1eNkzZaXRJmS1zFGiUpBs+q1AEJSKk8nMd823ITi8JPkoIKlIIA/EKoccMwEWg1tIa8fPZwNGLajE8hU+gjEmSogZ1CWh/acqPRArrq140/i5ocA5OQpyZuIjRTBiolRe5q0GMpPhHOGnHl/wNcJjZMsgypPfL0XPqgHlKDJ/qzX5PB6tqTpw+/nqUNEuyRZgAKAUFgISYXNMqkhKBdayyRysSo8kgmHOzdqy5Kh/Dp72bcz5oDI0eXLdkC28SVV8jdV1dsKtryKl3/tkWN7PLy51J7lBsqY4KuiTUm0UzaclKFOhyHLni5pSwagjo+MlmeQqYtU+cqwa1HYJApfVmuwEV3bmwkygUzT94R/ljSh8XA3pz6x2pHAISzayyr4dQJ5gcqgFgwFzUfQqxk4h7eUJZqShTVAo3lavSD5VUpKCPZBBJDEg6nhkI9PPNVFtWO5bojE4nLU6QUFEZEa5FE8lTK/Bk04GEM8qSWWCirHMGtcdYMw+0VrX92gKWp23gCwTo5vlTaG3WySjtVhSjMmKyJ3lCkxABDpRqoghwALOLXBIeTai3RlSoKzZ3CTlRLQls2VHhALFKl3UQQ9FJiSXLWkKRPRhUlTKWZs1a1qZwxl4dbs4Jyqo7vegWO2l3ikIBHdjdOVKUS90ES1MPEA+pLNeoApFGhtNbqoG2fLXLYp3kKY1DpL6tp5FxFxwTmWCwFNCCBStFA/8haEmysJMlKMtQdL2NgeIIsW1F+cWSbLATRLHqE+ivD/AFNEq8xnk3whfNwSlFgqUPzS1A+svM+nKBZmy5nvSFDUCaEUatJjaGB9ppSkssLQTYLSUvzB8KtYDUhRZlE+dv8ArhGnphk26/VH6j/CSZqby2GhQULT6oJAH1SEHaydoEHg7H9ob4RPdh7gefA/EfMQj2+rMSdODlvSJPehl4b6FUSClTHyPGJVLEGLkgisRjAiI2Mo1hEUswxwk4gE2LFPkQR5UMRycM0brR6RNu+CqjXJlM/dUkuQRStiLGGWA7WzpSBLWEzZYNErHh/IoVT/AHhWiXHly47bfIb7FkX2iwai+SYh/ZopjrVw4ePRW04J6v8AKPQvgRG8dlp25tJSZYlvU3jHZTsRMxxC1PLkO3eHxTCHJRKB8amBc2Sxd2aLDsjsOJijicZuSgHTLUcpWNDMLgoTbd8R/CLu9rdpUy0grPdymyolJSkTFpSGCUJDd3Lpcte4diPUFvhBkhEnDyDLlZZUiUFFSl0AuMxUaqWXqpnNByikdoO3Zm/dYfMiTZSqiZNNLm6JdPDc6t4YWbe7QTcWQFMiUkuiUl8qbjMTdaq+I+QEI1BjSDFU7fJz4D1Fw49dI9LMv2nWfdDhL89T8OkQYchQYxnNlsIqtzZJqEPVhS15jvkAAUSLJHBvK0E4BC5issvKlIqpSqIQOJPyFSagPC9EnMy1HInj7SuSRqeZDDnBRnFSQnwyxUJB8nJOp1Jv0AAvGSWFyBpyzJ1H74LfsTbCZR7vCs7MvETPEfyJ9lLuybm5IYqgvH7DRNKZUkGash1rNSSWqstRqADRi1jFN2etS1hCCBqSfChIuo8rczQCrRcdjbbSHkSCUy7TJxAzL4lI0cOw0AcuN03jXHUjJX5oqkVHtHsdKHRLD5aLWzueA5B7esVjEYVUghKwRq1iA410qAeREd3/AMNkTgFgNKlAAFnzHgL5qlyeLu5dkGM7EqzqWsAnKSE0oXYPWrAq9D5K9K+B9PWpnK9nbemSXAVmBNUqLoUwYHKaZhZlAgikNF9pJC0ZVYWTd3CJYINHqUEtdgoKZzU0AZ//AIUMk2YU6snoxUo+mUecDK7EthkKCTnUVeW8EpHz9YTZJFvFjLLQrUqVNXllSt5j4lFaQ1SQAiWmwZmN/Q7ZuAM2XMBP3iSpR0zJUQTQU3VAbtmUDpFlVsESpsmYlIp3VBZijfSdCSxTQ6kmwgxOxhJXmSbMx5GqVcwUmo5sY5oWereWC7LkFKMq65d0aqSODaprbTThEG052Rt7KT4akJV+RVuoJBGvCGm0ZiQl3yvTUhJPsm9DXKeRFwYrWL24oApUlC0G6VBwetbj3hXgeLRjtVkG035uO4OvbU5Ay0KTdJAKT1QQUnWrPzgROKlLO9J7sn2pKikdShWZJ8iP28gy1/5Ksp/0pihd6hCyN/kCyrX10krSCQQQp6guCD0MI2pe463w4doMmS1JG6tK7s+6r4ln84S46collBm/vDBaXDGohWEVLeUJUo9R1KMumTQIjaXKjMwhNTpCte0Vk0oIk8jccjRU4PljGJWlKXPlCuWo5sxvE6nUXMcdyDzMSp3FoLw2JzM94zLwzxheG1EUoi20H93yj0ConqAaPR1Dbjp23O1KgovlXNBohLmTK61eZM4vw0FIp0xapizMWStRupVSeHkBpYaQw7kPa0Syki7RNQSKbmJTILvGDhHeLArDgBzAE+WWLCFoZyFsrBkGPLSUnLdXOwg7DLjJkqmOWbgY7Aq70KSCC6y5jImlSsqXJVzYBtSdBxMSzJJfKfXT1gcrIdKaPc8eUOpJcCtOeZPAwE0BPdoO77atVnh0uw0fiSYJwM0qUJaSUpYlSh7KXDq5lyAOeQWspXigkfV+MEylMjLZSqr4ton61J4CKqW33O/W64ii67I7Ub+Y7spBAloegCWIKq6AAvqW4ReMPttC3SWzKylQ90MMo9K9V8w/GZM4GalNkuSRcAAuRVzoBxq8GytuTEBayarJVVnZyR00PQCNUZxwmQnHcpTWOx1uemWsLDDQAcmSk/EK+ECbQkIKFBhQPYaFCv3igjtWtKgCXHdSyXepKXP+4v5Dm86+2ClS0K95UyWf6JZSeL3t8YbfFx56irSknXoWvFrSUiofKQOqd5IvV3KRCrGbQSEFQ3gh84F+7NSRzSTnHIqPsxWV9o1rzoBIUkd5LL1zIckW1QZnoPJNiNrzARMQWILh2I6flNm4E8YRuKbrkMYulL4MbbQ2wuWzZZiFpJYjdWl1JII0GZBoKjKCNDCWcUt3kvMZbsQSM0o0ZKuXBVjSxd8TZwIBS4lKKiE37tRYLR8E9RlgA5kKzopoeCgbgj2gYk5bvMuStKD2yyiabhMxJp+8bKn5kssZstAp2WPM36GIO8beT4dU6p/ccDEsshVoncdRBqWk7XBGZuUUU45ggwKraATQVMZxhzKYWHxjCMDC7bC5ZwCKzLLqjdEiD5eEdokXgQ94O0CbFq8O0ZTL1hvLwzho0GELx2A5BJJcxN3UTpwZMbCWdYZAeeQRUuseg3+GMegUG0WGRK4wYJOUOA8QdyUAE2gvvlFNBSI3kYDnKegEDz8OQ7wzlqDmIMTMzB4DAKZEhz0hglgmM4fD0fj+kZWGHGITeSiuhRjMNmHLSFs5bBlev7w5xBIFYDEkKcmGjPaLKLaoTuBvn+UVqXv5RJLm7pJNeUa4/Z5cqBflZqwvM4pobmLwabtizxHbEbYfEUUTqMg/X65RLi5wykdf1rCyXiw4GifnG8yaFEDyikZcsWapKCG0yaCtR5JA8gBEUue8taTpMSr1SR+kBpneJ7E0/SIUzvHU1A+B/vAvyj3+b99g+bNKVpWkgFKgeXN+AY+keWsOQmounobfBoFmTARYPQuOX0PSIitstbbp5MXH7Q0pZTEgrjKJIlWQlJfKu/I6KfiIymdQpNxSBJkxzxMSycItRc3+fWFeJWgxpw2sIkySogJp9W6RvK3V5SzGlIhk5kLcwYqSQXZ3reClmxW8USTMEyrUiRMkaQV3RmAFJc2MEysAEiG2sKrqLP4fLWMjCE1ENVYXMQwaCU4SWkMtQHnAfqNVqkIZWFLOInlYR7wbLmyEnKF04wWJUpxlmJPKObBHApThC+oiQYB6RYsUhKwkpA5xpLwyXLloWym4rq8GoFgflGIsasMg3VHoNiFm2h2ImlsuVQ5GvpCjE7CmyqFCh5GOg4baBbevw/7ideJceFweH0YnVrDJbmmckxOCIL1ERgpeOtTsHKWN5ALmrpFPSsLcd2LwyrOg1saehhdkkN4i7HOlTWSwqAXiCZMoTR2tFzxX2fqDmVMBHAhj62hBtXs9Okh1jKDrcH9Ii07yjRGUe5X5qwoQpxW0QiiQFkcagcmevWDNoT8oUApOewANuZ+tYrpQkA/XpCNZKxj1OnYPYuExGGlzCjKZktCjlWtkkjeoTQBQUA7+EwFi/s3w5JactOlchc8BYm6Rd3WkXLRD2P20FYViKySpBdRDIWvvEKHNzNFK7qdHMWLDbbQ4UpNwkOlXtOKbwGUlRoc4JazW1LaRcSpn7HzldOIvr3fL8/0I1T9kawf/AJDtXwC/Bs76jTURfZW2gDRyqpKcpSamxe2pFxdqRJOxPebwKLGjMDUjmA4DenFoK7WLsrNHPMV9l5SDlxBId6gHzanE6wsV9nGJC8qZsouGDlQckgNZndxraOsK7sKdSgDRnNntUeGhQH5mNRhpSicyaVdw26RXqbO3DlUukgKObOUD7O8aCxVLFHuv1tE2E+zebvGZMYCpZJaj/VtY6BhseZI3iGdIoQ4oBlCnYqGdIZyS4qHYs5U5N05lORUW9GLClm0NKGC02gxikyi4HsKlJZzqC1yQHao+TVMN8T2OlJQQKFgQ7Zj8fnrD6fNqbAoYs4UHoSklw5qdKhSSwcQJtjFEyyQQzFnZxTX9+Z5CFeEPGKObbR7pFFn9/S8Msf2fVIyiYSAUhSXIYpOrw87I/Z+MbiJk/EP3KTYU7xZLlLt4Q9W94ANWLn247KomygAh1EnK3sBn8hT1I4mGUm8meW3dRygbUlSzu1PKNJmMnTCcqWHGDxsFMpeRQCVAkekFSZIYwcsp7CAbPnzDvLqOf6RqvYC7FZiwolq0DRNiQyXN9Y5BcSpzdiKTZUYk7KmXEWAYdy41giTJNiQGjmgJFcHfooCaaPE8ja63+8RTjD0bP3iY1myUWNom40UVsDTtuT9AR6IZmEQ53fhGYTcNtR34YVBDsB6j4RrK2WgDdJ8rRS8J27xRG/KkLq1CtJ+Soe4DtmlZZUopIuygoerD5RVakGYXCSGSsFpQ8a19IyxAZQfQuC0S4eeiaygCC12APzgxoeiYqmk+EJNrpLMOjxBi8P3krIRy3mMNsTIBrqPpoiMpw8K0Mmc02r2JkmYHQnKbC0VrbX2dymdCVIPAKp6P9PHWNrYElQJalebwhxQMxwN0uA/ERnlUcItF7jk+F7OTMMpRQoTEKSyg7EhwQx0IIB51GpiKZipiCXDXc7zEeWv946HjtlhyH3a06QjmSUh0tb6tE97fJZOlgrK9vrcEGwIDEUrmcVYVAcN7Ig/DdoZgAZdQXFS1waO5FUpsPhYbE7LQoKcB+IDQuVscpG6oiKLUDfct0vtJnQokqNBRwouG5AFlAeyD6Vkl9pwQyFqQkUSwZamKg6iOVMoNmfNY8/mzlJdKmNOnrxiXDYqmvx8tX+tIophuzp0rbAKSAoJZmoXFCRlADgCpGUKax0jEnFGQc0ohSQQFpcFBBDAOlwhQSAHGgrmABihYfGL95wGblaw4crVNIbYLHzd05gWAAJd2L0PvDfND01ht/Y6q5Oi4XE9+kqQSzNXdKVJzUJB3VB0lub1SqoMzZ8yfNEtBG+pVGokBhmLaByWvUNctV8HtNUr71IBSoNMSSWWAD1yqTXKqt2LgkHomyFAoSoXnBS+QljKyGfdfOkluJA8KTHOqFlLasDzYkhMqW3/rQT3QAcqDeL8SlFz1UTqGZYkJCCqaUpABUok0SAC5fgA/zgN/ulHMpITXdy5mQXNwQXykdDoaxXO3W1lKUMKmg3VzCfaqcqfyugqPFk84ouDJFbpUVDtJtATppUmiSyUOGUw1VwUXJ5OBpAX8EsJpaDjg0sKJIDv5B4IRhyd1JAqaGzM/WJudG1QQMnBKUml+sDysGoUUxEMZkguz2A83r+kaDAglizjWtbc47cqC0K17qtI0XNpmNDoBeGM7AJUauDo1YyrZLF0qdmDEU1/aOckBWL+8UWd0vbnEc1W9XTlDQ5WqHIduAgLETHUAAKGGTTBKLR5KJeprGYkWiunoI9E9g/iP0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41670" name="AutoShape 6" descr="data:image/jpeg;base64,/9j/4AAQSkZJRgABAQAAAQABAAD/2wCEAAkGBhMSERQTExQVFRUWGBcYFxgXGBUZGBcaGhoYGhoYGRccHCYeGBojGhcYIC8gIycqLSwsFx4xNTAqNSYsLCkBCQoKDgwOGg8PGiwkHyUsLCwqLCwsKSwsLCwsLCwsLCwpKSwsLCwsLCwsLCwsLCwsLCwsLCksLCwsLCwsLCwsLP/AABEIAN4A4wMBIgACEQEDEQH/xAAcAAACAgMBAQAAAAAAAAAAAAAEBQMGAQIHAAj/xABDEAABAgQDBQUFBgQGAgIDAAABAhEAAyExBBJBBSJRYXEGEzKBkUJSobHwByNicsHRFIKS4RUzU6Ky8SRDNLMWRFT/xAAZAQADAQEBAAAAAAAAAAAAAAABAgMEAAX/xAAuEQACAgEDAgQEBwEBAAAAAAAAAQIRIQMSMUFREyJhcYGhsfAEIzJCkeHxUsH/2gAMAwEAAhEDEQA/AKpKJNYJSDGZEthEyUR53B7vIZsrbs/DuZS1Je9aHyhvgO32KTOQpcwrSCxSWYg3px5xXZgjGESVLSBxEDkScIvLR9AIxgKQoaxBPxCiWBvpCCXi1pkJbheNNkhZUVqUY0S1a8rPPWjhyGeK2ahRBYEpLxGibmIo2kECY41rEiEs3CEUU3g5ydZIpqSBr5RIiXTWJyQYhyUvBqgXZGQE3iQrDUNYhmLAqqIZynDAgW+vSOjjBzyiLGTt4B70gVcxjenVzGwIzKTmdgpQcWaN52ISE9K0AEHbbdDZVWQTJpFmY62J8oJw8xQZnIIPCsDJWlSUE5qgqYnRyB8Ex5MyWqYmXZ7nkKl+AYGGUHyF8uJviprZTY6gtbpeBv4oK3VhxcW48oIRhUEPmI87cuUDTNmqLKQQQaBtWuSR1H0IZwkGE0R4vEiiRLSdQTRv36QDJxudwUZTUDMGfm4o0exmFWg76d3QglxGgSSQA7PQVpyNWhHB9Sm7twT4ael8rgtew/WsSy1IK1EEMLdNWiFKQHdLNqPk3ONsNJKBmfeNW+TxCbt0isVbthKpFHSMz6EU9IllLAYrSZbElgHBFHN6VjyS9zW7Oa9NWifunDqNWeo04RlbaeTZiuQrC4oE5UlgXrZuDctInCnTZ2e54cuD0hF/F5VJo41IYZda8oaoxaVADUV3dQPr4xT2M+pCng075Vme7EMfOwAjEhIcHMkli5F/ix04RBLmKzEpDpFAPWzBvOGOGmlRAMsJvxf/ALhsNUCdxXAUop4qPp+0eiP+NGgJj0NuMvm7M43LkQZI2StdAIbYLDIKXNIZYZCwXQKc4DavJubrCFMjs0BRTmHOC7PIlELArB8mdVyKxPOmCKKWcGaTfUOw2NTlY0EbpI4tCoYpIFo1XjcgzEiC5YySquB3LmgFtIlkznq8Vaf2gRLY5nJ0FfhrFi2eFKRmWMguE6t+LhAhJt4OnBJWw3vUksCTC6fjHUU2YOOJa/wiH/EgxAoAoAmtnFWHJ/6TCxeL30zKs4cWLFnppR9Yqk5qxUlGe2Qbi8c6C3rESp5yyy90D1BIP6QPPTlWpNwDTmCxB9CPjGhmDuEEkbi1J6BYzD4oVGpaPmRB6t6bRNhi65hP+lMI/peI58yh+uMaYDEJ71vfQtI4l0KFPNoWq2skod6UcuOH7RVaNWK5uTgWDGMFtwly0j+kEt/UfWNcOkBE1ZawQP5yx/2hUK8fthJnLZrp6UQkDpQfHSNUbYT3aA7OpRPkAB8z9PD+HwTUn5pDTI+7d6fXm0EzUhCghHhQAkNqp3Uf6iR5Qswm1EpWVH2A4fjZP+4gxLKxQYB+Wmt4dQt2BtpKPcOEssVqsKJFKqNqa3fk1eQs7BpYsK1f4n9KmC14gZgHogN/NXMr9OgjZBATmYFRLIBGvvHkHH+0QuxZYfEd10QmMpSVMtOoN3YM9et24M8SYgKuCgh6/WvnDhOFelzcmrknX4v5jjC+dsrLMJQXIoqu6OINanTl1dsup+GrjlmvS/EKTt4RnBlhm3c1swDluESYgFelf06mAJ85lAHKOFP05xhWdgoA9Rz+IjzJaclKpHpxnF5iY/iUZrC9zc9Ht/eDsHMR4SzkGmYEpDXJfdcHrAyQlYHe1Y0UG8weUFJkEMScyNAAAAedXJh3SwSc23kNEhQN2S1FUZufHyGkZE8AEAVe5GWnEA3+cDFOZWpsaUDGwJ1Z4NSnUptUPpq7OdeELWSUnjIN3hrvan2U8ekejWdhpYURmVf514R6DtQu8qOy6VNobHbISGAaESpmWggWbO4mJuM7wa2osa4na5Z3rEC+0xysBWFs+aGhXMxgEGOBXBXkaYvtBMPIQN/FTJpCQSomgAhbOxeZkpBUokAAXJJYAc3jpfZHs0nDS881u9IDqcsLHKztlcA9Ug8GdRvkDajwFdn+zSMLL7xe9NILk6OKpBNhz8zBGN2kSlLWIIHMhnHxs2hjXae0iVZGPn+3xvC1MxIJQs7qjQ6pOhA5cNRGzT0+qME57rT5JJcwBe9VK6K6cRzBr5RBjJmRRlm4N9DqDexDHzhdtXaJlqVLWGIAIrcGy06FJ06EXFFWM2t38vKX72UCxf8AzZYcqTzUh845ZxdQjclGGO5mblNbuqHGN2wFSkzEmqCJcwcnPdqtxdB5mX1hPK28SqZK/wBVG5YALSc6P9wAPImEEvaJzqcnLNBQvhWx8ixHOsCTpxSoE0KVA+evlCSm69iygtyfSX1/0aL2wpK5UwHwqB9W/v6RBtDGEJWng7XoMwb4fOFOOWAVAWuG4Go+beUa4vFuSeICvUD9oRzdsMY4jfRjxePUVEv7tf5B8gPJojw+OPdyi9gr4qPxhLMxVQ3up/4gfXSN5k4pEt9ZYIYpLgrmB3BIuD5gwIzeAOOJL1HUnaq2ml/bloHk5V8h6wywHaAiYkP4QpZPAAW81U8xFVl4pkJ4qUtX/FI/4q+MT4PEeJT+IpQDySyjX8xT6GCtR17hcUpN9l/4XzA7bJCRRyW4eh+f/Yh3hdppUcwOjC1g7U5u/VRHBuZ4ScQSqwAyp6qG8eDBL+cwHSGGE2pvZWoneUQ4YUoOOYkADiQdC+iOqnl9CEtLiPxZ1CViiQySylNWrpTZ/wAxq3Cp4Oxw0sMEpFOAihYPtAEpdVCTW12sB0tyaLNgtolQyuwrmOp/COA49G4xVrquSDT56G+0NmomKcbzXIsL24kWe3UuyuenIo3BJe9P5Xt5k9YtmHAIYekJds7OTMLpdXHRPqPEOlOekZtXSjJNPk06OvJSWcCzDyQRvkjLZJq2nhb4mGKZKC6TUEgspqMxGWwGnQiAZc72VGvxLaQVgpebxEgKtSldOP7x50obXTNrnuyg+ZMAULnnRnvpr82jZMwsA7KAN2fnWIBMKVFIAUzC5ewd2sdfOPE5zUHLQg2y0041eI7LeTnJJBwlILFQSSQHLPpxjEBz/FrpqRoNMw+Ueg7SdHNsbjakCAZuLg7tpsVeDxBCqoW5QdCOHURW5k8mCkzWpJqwvFY6kKJmKJjZUtaoP7PdnjiMRLlF8pO+2iR4umg6qENHTrLJy1bZafs77NFX/lTRugfd+d1EaOKC1CeMXnaOMCxkdvl6C39hGcUvuk5ZTBhlZqMNG4QtWSQ4Aze69/ynXofWsdp23RPW4uPJnMAMkwsw3VnQXq1068mhDtnaC5ayiYCkkUZmKdFIX7Qf9iAXED7U24QpSFAhrpO6oPqk3Bo71BIsaQqXtkhHdTnm4cndIpMkqL1TolTPu1SoA3Hh9RVBV0MaT1Xa/V9/M2O1u9HcTSmhJkTS7Je6VGv3S7EVymuhCk06cpCwqqVoV5gg1BbUN9UiXaOCyAHMlaVE5VJeoASczNuneYpckEG4ZShDM71BPtoFfxJHDipIr+UH3QIm3WC6/wC1yuUaY1Qunwmo5cR5fIiIMViMyUq40P5h+4b0jSXOdKka+JH5hceaXHnygD+KBlrTyCh5f2JETDSylxyifETyUJPVPpUfr6RDOxG6noR6H9jAwKlpKU1qFXHA/vB8rYSikBebxGqVyjdmGUlyq+oekChtrd0Dz8SBlq+6PgVD9j6R6biagP7Kfk/6wTL7NZsxCyQhgSGJS7sFS7hyLpzeZpEMzs9MS6iaAO5YDgCFVBTS9ANcpjqOlBmZk9soeyR8XV+sEzF5QjWhs/iLFQtfeSKPaAp+zZqSVsVAZcwoFB2CVMCQUmwWHB8w4+HxrErV4qkD8WnoT8IVrAHy7HxxeWjvlDHmqpV8adEiD5U8JSxvQqfixYH8oJpxWrgIr+EmMMx0LAHVWnUC56c4Lw816qcpHPxqPsv8VHgTqRBuhWr+PPsPsHiVD7wlnpLHAVeYebuE83VoIsezO0BSUoAzFi+UslIFHUXpoR1SKmkVDDzyskOH8RJsnQEtYUAAHIB6CCkzUyU0JSkFyotmWr3lNrwTo/EkxfTm4v1IzipZa9kdX2biysbyi1HFA/Im5HI3evCHuZBFSBTlp+kcs2VtCecrr7pNG/1CKXekt+DPwGsXPZM+WhOZShT2lqseqiW8yT0tGqlJXH+TPOO1+d/Ah2ns1l5k5i1qMOvE9KecRYEGxLjrS5HyMPcVNTMScjqcXAp/19PFdRKVLKhv1BOjvUuBoKDWMevBNWuTVpTdU6XYaYglksotbR34f9cIwp6hWoFL6tYUbi55F4GwmOSKKerEHQijEk2UBx0houQ4dICm3VCjgG9NeIPWMaiiu43lY1aQzK5UUaaV1pGI9/DK0KW/CwHpmjEPTDZJ262CMXhmAdaN5J6XHnHITs3LSO8SHqg6VSeX9o592v7NqTic0tgmZXoqxgTuPmJ6DTe1lJRgRwi29itmJQ84qyqOZABFGa7jmPhESezExnJEGypwTKQhxQDlpWJybawaqUeQvGz8pddR7wcj1/eEO1drh906XBHxGpry+DgxWNKAWJfgWY1Hr6C8IdpY2Sf87DkcVylZVDjxQT1GkX0I0rkZJx3SuDB523lFOTES04iULOSmZL4lCxvS7Wqk8DAg2YJm9hV96C4MpbJnAe6Uu00Wqg5qA5UkPGx2bJmD7jEoUWoieO6WOkxzKPmpPSFeO2fMkrCZqFS1GwULj8Jsscw4rGnPKyHHE1T7/wBGZqDKJRMSoIJZSSClctVWcEUUzsWZQfmAHi5ZlLSpJcGqT7wF6VYjh5ikWCdOCpYTNS4alXNGNCOQFflSFO1JRR90nfCk/d9XGmhoPI8zA20im5t31+olmIPebgpRQqAA+hJLAPxgzZ2wCoqJILVLFKhUgCgU5DnRzX0n2fs8MVFSQpJF1M2lGBepahegcRYtnbDRNf7tqXJJUTZ1EknQUBYaXrOm+CsnHRrdyBYDBBgEn3QoBJBIYF3UlQdyzNfRofYfsqStISGKkqBU6gTRVCkKyEF28PDzaYbZICBMF0slfF7A+dB16w2kYkBUpQ0UHYOK8eH94Kg5xJS/EvfXQqieyZmeIlRqC/MBJHRgB5AaRDN7NzZWbIdxAzFJqlyAkUuAQoOxDgJ4UuSsSmXiJqeC1t0zFvgxj2JnAyyab83kaJCnblvCv4Y0eEthjjqyUmzmf+CrQvPLQQjeIlk5kjM7pFKoIIBSQxcg6ELsZsuWpClhOVSPGKKUEe8RQzAmj2KkFKqKRMftMmTLUhmD0b5UPK/pxitba7JhUx5IH3aqk+0uyhzSA6CPzjUM09FYUeQ6f4hu93BybG7MUgBaTmQHBAL5SauknxIUlyFGrAgsxjXDT85rupTSun7qJ4XpFhxezZmCzZUAvQpU7OCFedQCRqHHtF0+1djJCe8lEKyOd0uDKKQtNfeQMyDqwSeMZZwcXTNKakrQXhZ5VRIoKs4cnVSjYU1oAKDV2MuekVcFQsr2U67oOv4j5cYr+FxJWkVTLQ9n15jxLUOnpDPD41Kapv7ygH/lTZPxPSJ3R3r/AKHypqnzKV3aTdRGZaq3SgkUr4lECusWPZe05CVBRdah7Uw51DpQZB+UJPMxU8RJWqqiJb+0vMVHmEVWo/DnG+DmSRUoXN5zSQimvdpLNT2lGgjVCXx+hKS6cfU6rge2MlW4jMsi6ZaSWPMgMK6ki0CbR7xRzEZL5UggqPByN0epPKK1sntohBCN1I0QhI+CRwpZL9Ie4nHTZozBBQlnzTXQT0SrePkIfUdqm/4EhGn5Yv3Ys2ftlgBUKzAhqClBrx06iLbg9tpKQVBiAxqWOlC9LWL3jiG1cfNRiZgEwhlksHyuWJYEfpDvYHbNSVATGr7bJryLij8o8y9rpmyUHVo64jGUqrjZP949FbkY4FIIS40OdQcdI9DbvUluXYumxNtJmgoKgJku3MWf9D6x7takqw3eJugg+Rof0jmGG2upE1MxBZSS4P78iKecdVwWKTi8IrLQTEqSx9lRFQeh15gwIy3RaY+rp+FJSXBREbSmqAvp6OH/AE9YxMxslRyqlFHBSSofC0DmYUslt4KYgVINQR6wvm4llFy3m0RUN2bLamptw0GY2ShiE4hNbBaSn4gHn8ISDYmIV/liXMow7qYjNYtukpUdCzacDG+NxiWG6k8X4eRAfrCdYllyAQWulTcCKEctDHoaakl3Mf5b7r5ntobPWhTTZUyWfxoUi/AkAX1j0raE2WnId+WboVUPWoGh5isEYba+JkgiViJqRV05jkOlUuU2GsbYnaAUXnSUlRuuWyCeqUjKTWriGfsVjdUpJrs/7NBjEGWVIoNUEvZi4JqD8IVTDnmK3+8Tu5cqVAqchhkO9xASxe7AVjTa2HSA8peYEjxUUmlXahF60sDG2ASyCQQ9gSC5KiQHoWIDqA/DozwupJrktowUblQ82dssKAOUD3/aWS2qtGqAkUFb3i2IkCQgKDlNn4cjwhNspMyUgkpLcRUdePr6wXL27kLpZQqFS1NlUDTVx8xpC6azaMWpJzdSGUrbUtKiFn7maChZTcEvUcCCAQTqOAeEGM2kuUZktRBUhQYiyg4KVD8JSQoasqvCINqJlqQpeHJ7r/2SlE55JpUPVcp2rdJZ6EGEuJxKlpCjVSB3ajqwJyP0JI808I0OdcdRVHq+V9B5ie0JOIK/eShT09xItx3fPyjA7QEolgm6lnycDzsYrK8aQlKdFBJ85ZmJTrwnK04cK+ViGKR7qE/HeOt94QkdV4KOCW4v2A7SlJoQ6QC9CxJATX1PQG0WHZG0gEgJr1epZ6ljVn00jlctZGVL1fMs/jNh/Knd6lUOtm7RN6BHhclgoipQPwi6lDkL5RGiGr+6XwIamlflXTku23tlIxCVJAzrIdrBq1J4FiwF2NWClJ5liMKvCTfvHTKUT3oA8QLOKVZgzdeKo6PsrbaUhkgl7mjqPCrVoAz8Byhd2z2YJ0tSmSCxo9eb6APwfqHq2pBNXLkXT1Gntjwcqx+zDImTt1xLOa7OgryPxDKUgfzGDcJPUGKe7l8wtObT2ioq9IkxClKlzUrmZlqXLluQWaYqcs1sfvcpJ/C3CAsCAAEqy0SgpcJqlScya7tWJfeu8edLubm65GndjKSqY/5QVH1VlD84DGKlAsJYWeM1SlHyQjKPUmCcuXRI5mWv574PrA5xag//AJJTo0tBSR/SEv15coMWJxwOdm7UxKaypS0in+XKEtPmQA/m8WDB4hawe8KQQPCFBR5OEZm82ihlEtRdU2as85YJ/wB81/OLRs5SUSTlE1VLUQdHolKuI1o44w8pNDKKeX87KttJGacouTW5ADtqzn56QOmXxHpVoeHZ5PsgV6+XOJkbNBFowSacnZuXFA2C25MQhKXFOI5xiDP8GH08ehbiNtRtKmgVMX/sTilYRQE9aUpn5WlnxJJYJWr3XFG/K7M0D4jsZhZYVMStSsgzAPQkWHrFO2hiiskrU9G4nheKxVMz6kt6ot/bjDdxjSpBUkrHeXpwU3mD6wq/xfEW7zOnQKAUwJ5vqw84ueKw3+IbLlTwM09MvMki5WkFM1PRSkqHVuEc8w0pag6cpBqAVIBrwc1h3pwvJnhq6m3aiXGY1TOZMg2vLRr1HI/3gFG0gH/8PBq/kA/4qBjfaGAnqYtLSz1VMlAfPr8YglbHJ8eIwyeOZazVzomWWHKtQeLDVGujE3v/AJX8EqdryjfASP5VYlPLSdGmLn4dRbu5svkFFQF2bO5148Ykk7LkAurHSH/BKxCz8UJHxjfG4KV//SDS/dqTyD7x5esNfqUpv9n1E23NnSkSZKklalLWTVgMiQQAAHqSUVJ6BqmLAFilSq5jRJFkgZSeBKlMGvuAcQB9sgpKAZpmBJORNwl2s5pU2A843wa6pcC6nzVJO7cXHDye5iErXJdr8rGC34XahQkZFkcrj0P6GNJm1ZEw5Z8kK/HKV3axzY7qj1BemrR6Xjk5R9xKP9X6vrEI2xKSf/jSHrXeHEeIVs78izG0U0a9jFWMtMhXgw+fCzitSf8A1zB3c1g9GcomJZ6Ag1Iy1Yo8SkO4DBYKSD7Cxo3q35TdgTbJGMlTqIwKH0Mg4kKT6Uof+oU9q8Flw5mDPnC0IZQZVTQqFHbKQ7ODQ3Bik42NFoqBnuJQejEngA4NfQxNLxLKVMLHeOUUIJBp5Bg/TnGuC7NTJmUlQZakS0l2OZXhDdQRzZRD5VMMJK5bFQBqACokAZkhafVJBaItFXFoe4R23nHwUeITwPFWnwgwTbKJYAZUgWAsEpAqQ5NNXLlzCnCqBOaZMBPAEKP9IoB1I5w6w8zN4HcC4qr1Hh/lY8zHRk08EpJLDePmOtmzF0zHurAu3eV0JYiUG9kAqIuCGax4CfIyFKU5zxIdreFLkj8xrbSgoOHAzZXKjolAK1H+VH6kRY9nYGaTuygkj/VKFFIqSO6CSEa1JB5sTG2Mo/udv76EZwk+FSKv2nwYSpWU7pylw10uQx0rWnK7CK7jNoIzIyuoNldVCGKmFKFkhFa1Kqx0Ptfss93mmETC1gpIA6hIqeiuNBHM8Rh99jQPp6PWM2q3d0PFJKrGsrEJYZVMeBDeigWPmxrE6J638ax0WsD4H6YRXyopLaaQVKxbfsbRJM4bnPT7xbPbOr94cSp6e7YAFWv7PrYRVZWJL06t9XEOcDiKpzClzzaw5OYEproVjpSw28DXAgtkJ30gVL1DU8wKw6k4EZXJ5P7OmsJ5gKiDqGY2PCnOLLsyYiZKeneZap95gXIA4VBHnGPnJtunQIcEjl8/0j0FK2eDU5nYWUwtw0jEJtQu9m2P7SBUlYSAmmgrr+0UbF4kkkkADTSCcLNIzjQp+P0TCzaBAAALkxoqhEdi+xjaGfArRrLnKGtlhK39Sr05xRO1eDGGxs+WKIEzMge6FgLDchmbyhv9hW0GnYmQfbQiYBzQopV/9qfSDvtawSE4mXNVnaZLy7rXlku7g6LT/TF8OKbM3mjqNRKZipiSkGpel/16P9GApi5Vm4u5F7CnWrauBS8TS1ygPApfB1kDzCf3iaRjZiD90mVJ4FKU5h/MU5vjDx29EPWpeZV8TOy9kzZ1ZUiYtIuoIOT+s7vx0hljOzykAZjIRx+8lqI5lKCr06wrxeKmzT99PmL5KWTzYOdOQ9IPwexJk+WTKQuYkPvWQP5yydOMVp9hG49ZX7FX27ggjKc8tTGoS/zaBsKoZXKgGUzV1BcuKeyKH3OZhxtrY6UpIMyW/BO+RfW3zvFbkTmIzFgCXYfhUHbk/WsRndmjTzFxZcNmmS29nmHg+UfJ4I/xdMs7kiSk8VDvFeZP1SKvhpqnqcoFCT9VhrhsWE/5Yr/qKu/4eHGjecJGVOrIuPWqLrsza20ZyWRKmqRyQEJuWqohxXz61iDb8tU+UvDYmWuQqYHSpVQlQOYKYC3gB5F9RFZVOKmMxa1nRySARysPqsNNn4xCkALAUnNQEJUNyXMUCAoECqstiAFGiiBGzdjJn2ZwJcKqZh5aUTyCjMBLnJ30hSSlaUhw5GZNUK4KZiDGm25SVSVyzlK905klLKTLlBKSlVinJKPXvke04BK1zRkzkzjOQlUySlO5LksFIV7staaLAIKUgpBKgopgnG4Yyu+AmJmMEnvFOkBDjISLboSF5XJmLQhnSj72V5o3YfJUMIqWkkKQpwSKEMWJD1taLNg5qVIt0BcvXgABz8uJANcwc4pUSEpWhTtmd26gvFs2ZiQU3Kb0zLiL5JSddSNM2aHCAyeCUsnW6UhjxrGylTiMpJA4MQPMBiz9bGkaYhUvM6kqXq5XMI00zDrHk4zDD/8AXSeuc+hVN/SNcW0sL5maUYvmXyDysKQQ4I6ilrDTTQXiodoMKy0pQklSmAFK1p8TrFxw2PQU7khCP5EN5br/AEYqfatKlKU5LcC36fVonPc3kZKCXURIRnLkUHs1qeFCOF9IJlbMfI4UjMwzbikuWFapy31fXgWDwWKKdSzh2NaF/KvOHc/bqVzM6pMtX3ZQc2apIO+ClmOdRWCxLkueEYtLAXnginbMVh54QoBTMeSgQFD/AGkW5wxlyilaSlgiYSHOh4K6ExjDbWk5VCWmXKLXAUrMGUG3nUkklJIFygKGUsACnGsSBvJUzpIvQOW0LuxhJ10L6bdUx9gJpMwIKVZjRhR+XWHwStDFDUfKADcs7uDqlP1etbPxOWbKOcICjlUs+yRYkivuuYtuKyoLTAUhgC1SeYy1WCKgjSsZX5Xg0pKXJOvaSCXVMEpWqPut3pmUC2ocWIj0IMVOlZ1MFkPQukP5KD+sehdwNsgROGqehhBi/EeVIvUvCAJKjYD9Ioe0iCpTdY0SaRKCaLN9kOPybVlDSYmbL/2lY+MsebR0/wC1jBZ8ElYH+XNST0UCj/ktMch+zvZc1eNkzZaXRJmS1zFGiUpBs+q1AEJSKk8nMd823ITi8JPkoIKlIIA/EKoccMwEWg1tIa8fPZwNGLajE8hU+gjEmSogZ1CWh/acqPRArrq140/i5ocA5OQpyZuIjRTBiolRe5q0GMpPhHOGnHl/wNcJjZMsgypPfL0XPqgHlKDJ/qzX5PB6tqTpw+/nqUNEuyRZgAKAUFgISYXNMqkhKBdayyRysSo8kgmHOzdqy5Kh/Dp72bcz5oDI0eXLdkC28SVV8jdV1dsKtryKl3/tkWN7PLy51J7lBsqY4KuiTUm0UzaclKFOhyHLni5pSwagjo+MlmeQqYtU+cqwa1HYJApfVmuwEV3bmwkygUzT94R/ljSh8XA3pz6x2pHAISzayyr4dQJ5gcqgFgwFzUfQqxk4h7eUJZqShTVAo3lavSD5VUpKCPZBBJDEg6nhkI9PPNVFtWO5bojE4nLU6QUFEZEa5FE8lTK/Bk04GEM8qSWWCirHMGtcdYMw+0VrX92gKWp23gCwTo5vlTaG3WySjtVhSjMmKyJ3lCkxABDpRqoghwALOLXBIeTai3RlSoKzZ3CTlRLQls2VHhALFKl3UQQ9FJiSXLWkKRPRhUlTKWZs1a1qZwxl4dbs4Jyqo7vegWO2l3ikIBHdjdOVKUS90ES1MPEA+pLNeoApFGhtNbqoG2fLXLYp3kKY1DpL6tp5FxFxwTmWCwFNCCBStFA/8haEmysJMlKMtQdL2NgeIIsW1F+cWSbLATRLHqE+ivD/AFNEq8xnk3whfNwSlFgqUPzS1A+svM+nKBZmy5nvSFDUCaEUatJjaGB9ppSkssLQTYLSUvzB8KtYDUhRZlE+dv8ArhGnphk26/VH6j/CSZqby2GhQULT6oJAH1SEHaydoEHg7H9ob4RPdh7gefA/EfMQj2+rMSdODlvSJPehl4b6FUSClTHyPGJVLEGLkgisRjAiI2Mo1hEUswxwk4gE2LFPkQR5UMRycM0brR6RNu+CqjXJlM/dUkuQRStiLGGWA7WzpSBLWEzZYNErHh/IoVT/AHhWiXHly47bfIb7FkX2iwai+SYh/ZopjrVw4ePRW04J6v8AKPQvgRG8dlp25tJSZYlvU3jHZTsRMxxC1PLkO3eHxTCHJRKB8amBc2Sxd2aLDsjsOJijicZuSgHTLUcpWNDMLgoTbd8R/CLu9rdpUy0grPdymyolJSkTFpSGCUJDd3Lpcte4diPUFvhBkhEnDyDLlZZUiUFFSl0AuMxUaqWXqpnNByikdoO3Zm/dYfMiTZSqiZNNLm6JdPDc6t4YWbe7QTcWQFMiUkuiUl8qbjMTdaq+I+QEI1BjSDFU7fJz4D1Fw49dI9LMv2nWfdDhL89T8OkQYchQYxnNlsIqtzZJqEPVhS15jvkAAUSLJHBvK0E4BC5issvKlIqpSqIQOJPyFSagPC9EnMy1HInj7SuSRqeZDDnBRnFSQnwyxUJB8nJOp1Jv0AAvGSWFyBpyzJ1H74LfsTbCZR7vCs7MvETPEfyJ9lLuybm5IYqgvH7DRNKZUkGash1rNSSWqstRqADRi1jFN2etS1hCCBqSfChIuo8rczQCrRcdjbbSHkSCUy7TJxAzL4lI0cOw0AcuN03jXHUjJX5oqkVHtHsdKHRLD5aLWzueA5B7esVjEYVUghKwRq1iA410qAeREd3/AMNkTgFgNKlAAFnzHgL5qlyeLu5dkGM7EqzqWsAnKSE0oXYPWrAq9D5K9K+B9PWpnK9nbemSXAVmBNUqLoUwYHKaZhZlAgikNF9pJC0ZVYWTd3CJYINHqUEtdgoKZzU0AZ//AIUMk2YU6snoxUo+mUecDK7EthkKCTnUVeW8EpHz9YTZJFvFjLLQrUqVNXllSt5j4lFaQ1SQAiWmwZmN/Q7ZuAM2XMBP3iSpR0zJUQTQU3VAbtmUDpFlVsESpsmYlIp3VBZijfSdCSxTQ6kmwgxOxhJXmSbMx5GqVcwUmo5sY5oWereWC7LkFKMq65d0aqSODaprbTThEG052Rt7KT4akJV+RVuoJBGvCGm0ZiQl3yvTUhJPsm9DXKeRFwYrWL24oApUlC0G6VBwetbj3hXgeLRjtVkG035uO4OvbU5Ay0KTdJAKT1QQUnWrPzgROKlLO9J7sn2pKikdShWZJ8iP28gy1/5Ksp/0pihd6hCyN/kCyrX10krSCQQQp6guCD0MI2pe463w4doMmS1JG6tK7s+6r4ln84S46collBm/vDBaXDGohWEVLeUJUo9R1KMumTQIjaXKjMwhNTpCte0Vk0oIk8jccjRU4PljGJWlKXPlCuWo5sxvE6nUXMcdyDzMSp3FoLw2JzM94zLwzxheG1EUoi20H93yj0ConqAaPR1Dbjp23O1KgovlXNBohLmTK61eZM4vw0FIp0xapizMWStRupVSeHkBpYaQw7kPa0Syki7RNQSKbmJTILvGDhHeLArDgBzAE+WWLCFoZyFsrBkGPLSUnLdXOwg7DLjJkqmOWbgY7Aq70KSCC6y5jImlSsqXJVzYBtSdBxMSzJJfKfXT1gcrIdKaPc8eUOpJcCtOeZPAwE0BPdoO77atVnh0uw0fiSYJwM0qUJaSUpYlSh7KXDq5lyAOeQWspXigkfV+MEylMjLZSqr4ton61J4CKqW33O/W64ii67I7Ub+Y7spBAloegCWIKq6AAvqW4ReMPttC3SWzKylQ90MMo9K9V8w/GZM4GalNkuSRcAAuRVzoBxq8GytuTEBayarJVVnZyR00PQCNUZxwmQnHcpTWOx1uemWsLDDQAcmSk/EK+ECbQkIKFBhQPYaFCv3igjtWtKgCXHdSyXepKXP+4v5Dm86+2ClS0K95UyWf6JZSeL3t8YbfFx56irSknXoWvFrSUiofKQOqd5IvV3KRCrGbQSEFQ3gh84F+7NSRzSTnHIqPsxWV9o1rzoBIUkd5LL1zIckW1QZnoPJNiNrzARMQWILh2I6flNm4E8YRuKbrkMYulL4MbbQ2wuWzZZiFpJYjdWl1JII0GZBoKjKCNDCWcUt3kvMZbsQSM0o0ZKuXBVjSxd8TZwIBS4lKKiE37tRYLR8E9RlgA5kKzopoeCgbgj2gYk5bvMuStKD2yyiabhMxJp+8bKn5kssZstAp2WPM36GIO8beT4dU6p/ccDEsshVoncdRBqWk7XBGZuUUU45ggwKraATQVMZxhzKYWHxjCMDC7bC5ZwCKzLLqjdEiD5eEdokXgQ94O0CbFq8O0ZTL1hvLwzho0GELx2A5BJJcxN3UTpwZMbCWdYZAeeQRUuseg3+GMegUG0WGRK4wYJOUOA8QdyUAE2gvvlFNBSI3kYDnKegEDz8OQ7wzlqDmIMTMzB4DAKZEhz0hglgmM4fD0fj+kZWGHGITeSiuhRjMNmHLSFs5bBlev7w5xBIFYDEkKcmGjPaLKLaoTuBvn+UVqXv5RJLm7pJNeUa4/Z5cqBflZqwvM4pobmLwabtizxHbEbYfEUUTqMg/X65RLi5wykdf1rCyXiw4GifnG8yaFEDyikZcsWapKCG0yaCtR5JA8gBEUue8taTpMSr1SR+kBpneJ7E0/SIUzvHU1A+B/vAvyj3+b99g+bNKVpWkgFKgeXN+AY+keWsOQmounobfBoFmTARYPQuOX0PSIitstbbp5MXH7Q0pZTEgrjKJIlWQlJfKu/I6KfiIymdQpNxSBJkxzxMSycItRc3+fWFeJWgxpw2sIkySogJp9W6RvK3V5SzGlIhk5kLcwYqSQXZ3reClmxW8USTMEyrUiRMkaQV3RmAFJc2MEysAEiG2sKrqLP4fLWMjCE1ENVYXMQwaCU4SWkMtQHnAfqNVqkIZWFLOInlYR7wbLmyEnKF04wWJUpxlmJPKObBHApThC+oiQYB6RYsUhKwkpA5xpLwyXLloWym4rq8GoFgflGIsasMg3VHoNiFm2h2ImlsuVQ5GvpCjE7CmyqFCh5GOg4baBbevw/7ideJceFweH0YnVrDJbmmckxOCIL1ERgpeOtTsHKWN5ALmrpFPSsLcd2LwyrOg1saehhdkkN4i7HOlTWSwqAXiCZMoTR2tFzxX2fqDmVMBHAhj62hBtXs9Okh1jKDrcH9Ii07yjRGUe5X5qwoQpxW0QiiQFkcagcmevWDNoT8oUApOewANuZ+tYrpQkA/XpCNZKxj1OnYPYuExGGlzCjKZktCjlWtkkjeoTQBQUA7+EwFi/s3w5JactOlchc8BYm6Rd3WkXLRD2P20FYViKySpBdRDIWvvEKHNzNFK7qdHMWLDbbQ4UpNwkOlXtOKbwGUlRoc4JazW1LaRcSpn7HzldOIvr3fL8/0I1T9kawf/AJDtXwC/Bs76jTURfZW2gDRyqpKcpSamxe2pFxdqRJOxPebwKLGjMDUjmA4DenFoK7WLsrNHPMV9l5SDlxBId6gHzanE6wsV9nGJC8qZsouGDlQckgNZndxraOsK7sKdSgDRnNntUeGhQH5mNRhpSicyaVdw26RXqbO3DlUukgKObOUD7O8aCxVLFHuv1tE2E+zebvGZMYCpZJaj/VtY6BhseZI3iGdIoQ4oBlCnYqGdIZyS4qHYs5U5N05lORUW9GLClm0NKGC02gxikyi4HsKlJZzqC1yQHao+TVMN8T2OlJQQKFgQ7Zj8fnrD6fNqbAoYs4UHoSklw5qdKhSSwcQJtjFEyyQQzFnZxTX9+Z5CFeEPGKObbR7pFFn9/S8Msf2fVIyiYSAUhSXIYpOrw87I/Z+MbiJk/EP3KTYU7xZLlLt4Q9W94ANWLn247KomygAh1EnK3sBn8hT1I4mGUm8meW3dRygbUlSzu1PKNJmMnTCcqWHGDxsFMpeRQCVAkekFSZIYwcsp7CAbPnzDvLqOf6RqvYC7FZiwolq0DRNiQyXN9Y5BcSpzdiKTZUYk7KmXEWAYdy41giTJNiQGjmgJFcHfooCaaPE8ja63+8RTjD0bP3iY1myUWNom40UVsDTtuT9AR6IZmEQ53fhGYTcNtR34YVBDsB6j4RrK2WgDdJ8rRS8J27xRG/KkLq1CtJ+Soe4DtmlZZUopIuygoerD5RVakGYXCSGSsFpQ8a19IyxAZQfQuC0S4eeiaygCC12APzgxoeiYqmk+EJNrpLMOjxBi8P3krIRy3mMNsTIBrqPpoiMpw8K0Mmc02r2JkmYHQnKbC0VrbX2dymdCVIPAKp6P9PHWNrYElQJalebwhxQMxwN0uA/ERnlUcItF7jk+F7OTMMpRQoTEKSyg7EhwQx0IIB51GpiKZipiCXDXc7zEeWv946HjtlhyH3a06QjmSUh0tb6tE97fJZOlgrK9vrcEGwIDEUrmcVYVAcN7Ig/DdoZgAZdQXFS1waO5FUpsPhYbE7LQoKcB+IDQuVscpG6oiKLUDfct0vtJnQokqNBRwouG5AFlAeyD6Vkl9pwQyFqQkUSwZamKg6iOVMoNmfNY8/mzlJdKmNOnrxiXDYqmvx8tX+tIophuzp0rbAKSAoJZmoXFCRlADgCpGUKax0jEnFGQc0ohSQQFpcFBBDAOlwhQSAHGgrmABihYfGL95wGblaw4crVNIbYLHzd05gWAAJd2L0PvDfND01ht/Y6q5Oi4XE9+kqQSzNXdKVJzUJB3VB0lub1SqoMzZ8yfNEtBG+pVGokBhmLaByWvUNctV8HtNUr71IBSoNMSSWWAD1yqTXKqt2LgkHomyFAoSoXnBS+QljKyGfdfOkluJA8KTHOqFlLasDzYkhMqW3/rQT3QAcqDeL8SlFz1UTqGZYkJCCqaUpABUok0SAC5fgA/zgN/ulHMpITXdy5mQXNwQXykdDoaxXO3W1lKUMKmg3VzCfaqcqfyugqPFk84ouDJFbpUVDtJtATppUmiSyUOGUw1VwUXJ5OBpAX8EsJpaDjg0sKJIDv5B4IRhyd1JAqaGzM/WJudG1QQMnBKUml+sDysGoUUxEMZkguz2A83r+kaDAglizjWtbc47cqC0K17qtI0XNpmNDoBeGM7AJUauDo1YyrZLF0qdmDEU1/aOckBWL+8UWd0vbnEc1W9XTlDQ5WqHIduAgLETHUAAKGGTTBKLR5KJeprGYkWiunoI9E9g/iP0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1" name="Imagem 10" descr="bicho.jpg"/>
          <p:cNvPicPr>
            <a:picLocks noChangeAspect="1"/>
          </p:cNvPicPr>
          <p:nvPr/>
        </p:nvPicPr>
        <p:blipFill>
          <a:blip r:embed="rId4" cstate="print"/>
          <a:srcRect b="6502"/>
          <a:stretch>
            <a:fillRect/>
          </a:stretch>
        </p:blipFill>
        <p:spPr>
          <a:xfrm>
            <a:off x="6444208" y="2348880"/>
            <a:ext cx="2446056" cy="223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ângulo 11"/>
          <p:cNvSpPr/>
          <p:nvPr/>
        </p:nvSpPr>
        <p:spPr>
          <a:xfrm>
            <a:off x="261365" y="16748"/>
            <a:ext cx="86212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Espiral de Arquimedes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C:\Users\Luis\Desktop\Aula Actividades Matemáticas 2 trabalho\imagens\espiral - Cópia - Cópia.gif"/>
          <p:cNvPicPr>
            <a:picLocks noChangeAspect="1" noChangeArrowheads="1"/>
          </p:cNvPicPr>
          <p:nvPr/>
        </p:nvPicPr>
        <p:blipFill>
          <a:blip r:embed="rId3" cstate="print"/>
          <a:srcRect l="24415" t="26069"/>
          <a:stretch>
            <a:fillRect/>
          </a:stretch>
        </p:blipFill>
        <p:spPr bwMode="auto">
          <a:xfrm>
            <a:off x="3563888" y="4149080"/>
            <a:ext cx="3838443" cy="2322772"/>
          </a:xfrm>
          <a:prstGeom prst="rect">
            <a:avLst/>
          </a:prstGeom>
          <a:noFill/>
        </p:spPr>
      </p:pic>
      <p:pic>
        <p:nvPicPr>
          <p:cNvPr id="13" name="Picture 7" descr="C:\Users\Luis\Desktop\Aula Actividades Matemáticas 2 trabalho\imagens\espiral - Cópi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996952"/>
            <a:ext cx="5760640" cy="3563916"/>
          </a:xfrm>
          <a:prstGeom prst="rect">
            <a:avLst/>
          </a:prstGeom>
          <a:noFill/>
        </p:spPr>
      </p:pic>
      <p:sp>
        <p:nvSpPr>
          <p:cNvPr id="7" name="Rectângulo 6"/>
          <p:cNvSpPr/>
          <p:nvPr/>
        </p:nvSpPr>
        <p:spPr>
          <a:xfrm>
            <a:off x="739068" y="0"/>
            <a:ext cx="766588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Espiral de </a:t>
            </a:r>
            <a:r>
              <a:rPr lang="pt-PT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Fibonacci</a:t>
            </a:r>
            <a:endParaRPr lang="pt-PT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251520" y="1340768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smtClean="0"/>
              <a:t>Dado o papel com dois quadrados 1x1, vamos desenhar quadrados (no sentido anti-horário), de modo que a medida dos comprimentos dos lados sejam números consecutivos da sequência de Fibonacci.</a:t>
            </a:r>
            <a:endParaRPr lang="pt-PT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ângulo 5"/>
          <p:cNvSpPr/>
          <p:nvPr/>
        </p:nvSpPr>
        <p:spPr>
          <a:xfrm>
            <a:off x="251520" y="1340768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 De seguida, desenhamos um quarto de círculo dentro de cada quadrado. </a:t>
            </a:r>
            <a:endParaRPr lang="de-DE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PT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 descr="C:\Users\Luis\Desktop\Aula Actividades Matemáticas 2 trabalho\imagens\espiral - Có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612429"/>
            <a:ext cx="6480720" cy="4009406"/>
          </a:xfrm>
          <a:prstGeom prst="rect">
            <a:avLst/>
          </a:prstGeom>
          <a:noFill/>
        </p:spPr>
      </p:pic>
      <p:pic>
        <p:nvPicPr>
          <p:cNvPr id="8" name="Picture 8" descr="C:\Users\Luis\Desktop\Aula Actividades Matemáticas 2 trabalho\imagens\espiral - Cópia (2)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2237" y="2564904"/>
            <a:ext cx="6619527" cy="4104456"/>
          </a:xfrm>
          <a:prstGeom prst="rect">
            <a:avLst/>
          </a:prstGeom>
          <a:noFill/>
        </p:spPr>
      </p:pic>
      <p:sp>
        <p:nvSpPr>
          <p:cNvPr id="7" name="Rectângulo 6"/>
          <p:cNvSpPr/>
          <p:nvPr/>
        </p:nvSpPr>
        <p:spPr>
          <a:xfrm>
            <a:off x="739068" y="0"/>
            <a:ext cx="766588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Espiral de </a:t>
            </a:r>
            <a:r>
              <a:rPr lang="pt-PT" sz="6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Fibonacci</a:t>
            </a:r>
            <a:endParaRPr lang="pt-PT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idiamulher.com.br/blog/wp-content/uploads/2012/04/conchas.jpg"/>
          <p:cNvPicPr>
            <a:picLocks noChangeAspect="1" noChangeArrowheads="1"/>
          </p:cNvPicPr>
          <p:nvPr/>
        </p:nvPicPr>
        <p:blipFill>
          <a:blip r:embed="rId2" cstate="print"/>
          <a:srcRect b="12622"/>
          <a:stretch>
            <a:fillRect/>
          </a:stretch>
        </p:blipFill>
        <p:spPr bwMode="auto">
          <a:xfrm>
            <a:off x="-20995" y="0"/>
            <a:ext cx="9201507" cy="6858000"/>
          </a:xfrm>
          <a:prstGeom prst="rect">
            <a:avLst/>
          </a:prstGeom>
          <a:noFill/>
        </p:spPr>
      </p:pic>
      <p:sp>
        <p:nvSpPr>
          <p:cNvPr id="3" name="Rectângulo 2"/>
          <p:cNvSpPr/>
          <p:nvPr/>
        </p:nvSpPr>
        <p:spPr>
          <a:xfrm>
            <a:off x="1481977" y="-243408"/>
            <a:ext cx="6290505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115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Conchas </a:t>
            </a:r>
          </a:p>
          <a:p>
            <a:pPr algn="ctr"/>
            <a:r>
              <a:rPr lang="pt-PT" sz="115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Marinhas</a:t>
            </a:r>
            <a:endParaRPr lang="pt-PT" sz="115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1398700" y="2028617"/>
            <a:ext cx="6346609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88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rgbClr val="7FA23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Divulgação</a:t>
            </a:r>
          </a:p>
          <a:p>
            <a:pPr algn="ctr"/>
            <a:r>
              <a:rPr lang="pt-PT" sz="88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rgbClr val="7FA23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Matemática</a:t>
            </a:r>
          </a:p>
          <a:p>
            <a:pPr algn="ctr"/>
            <a:endParaRPr lang="pt-PT" sz="8800" dirty="0">
              <a:ln w="28575" cmpd="sng">
                <a:solidFill>
                  <a:srgbClr val="FFFFFF"/>
                </a:solidFill>
                <a:prstDash val="solid"/>
              </a:ln>
              <a:solidFill>
                <a:srgbClr val="7FA23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081301" y="0"/>
            <a:ext cx="6981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Conchas Marinhas</a:t>
            </a:r>
            <a:endParaRPr lang="pt-PT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251520" y="1340768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800" b="1" dirty="0" smtClean="0">
                <a:latin typeface="Times New Roman" pitchFamily="18" charset="0"/>
                <a:cs typeface="Times New Roman" pitchFamily="18" charset="0"/>
              </a:rPr>
              <a:t>Porque é que as conchas crescem desta forma?</a:t>
            </a:r>
            <a:endParaRPr lang="pt-PT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51520" y="4427400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O molusco não alarga a sua concha de modo uniforme: adiciona somente material numa das extremidades da concha, e fá-lo de maneira que a nova concha seja sempre um modelo exato, à escala, da concha mais pequena.</a:t>
            </a:r>
            <a:endParaRPr lang="pt-PT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http://lima.osu.edu/people/iboyadzhiev/GeoGebra/spiral/Nautilus_spir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276872"/>
            <a:ext cx="2752790" cy="2087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081301" y="0"/>
            <a:ext cx="6981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Conchas Marinhas</a:t>
            </a:r>
            <a:endParaRPr lang="pt-PT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251520" y="1340768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800" b="1" dirty="0" smtClean="0">
                <a:latin typeface="Times New Roman" pitchFamily="18" charset="0"/>
                <a:cs typeface="Times New Roman" pitchFamily="18" charset="0"/>
              </a:rPr>
              <a:t>Porque é que as conchas crescem desta forma?</a:t>
            </a:r>
            <a:endParaRPr lang="pt-PT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3275856" y="2370360"/>
            <a:ext cx="5616624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200" dirty="0" smtClean="0">
                <a:latin typeface="Times New Roman" pitchFamily="18" charset="0"/>
                <a:cs typeface="Times New Roman" pitchFamily="18" charset="0"/>
              </a:rPr>
              <a:t>Se a medida da amplitude do ângulo </a:t>
            </a:r>
            <a:r>
              <a:rPr lang="el-GR" sz="2200" dirty="0" smtClean="0">
                <a:latin typeface="Times New Roman"/>
                <a:cs typeface="Times New Roman"/>
              </a:rPr>
              <a:t>α</a:t>
            </a:r>
            <a:r>
              <a:rPr lang="pt-PT" sz="2200" dirty="0" smtClean="0">
                <a:latin typeface="Times New Roman"/>
                <a:cs typeface="Times New Roman"/>
              </a:rPr>
              <a:t> fosse 90º iria ser gerada uma circunferência, que não seria bom para o molusco pois ao crescer, ficaria preso dentro da própria concha.</a:t>
            </a:r>
          </a:p>
          <a:p>
            <a:pPr algn="just">
              <a:lnSpc>
                <a:spcPct val="150000"/>
              </a:lnSpc>
            </a:pPr>
            <a:endParaRPr lang="pt-PT" sz="1200" dirty="0" smtClean="0">
              <a:latin typeface="Times New Roman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pt-PT" sz="2200" dirty="0" smtClean="0">
                <a:latin typeface="Times New Roman" pitchFamily="18" charset="0"/>
                <a:cs typeface="Times New Roman" pitchFamily="18" charset="0"/>
              </a:rPr>
              <a:t>Se a medida da amplitude do ângulo </a:t>
            </a:r>
            <a:r>
              <a:rPr lang="el-GR" sz="2200" dirty="0" smtClean="0">
                <a:latin typeface="Times New Roman"/>
                <a:cs typeface="Times New Roman"/>
              </a:rPr>
              <a:t>α</a:t>
            </a:r>
            <a:r>
              <a:rPr lang="pt-PT" sz="2200" dirty="0" smtClean="0">
                <a:latin typeface="Times New Roman"/>
                <a:cs typeface="Times New Roman"/>
              </a:rPr>
              <a:t> fosse 0º iria ser gerada uma linha reta o que não tornaria a concha um bom esconderijo. </a:t>
            </a:r>
          </a:p>
        </p:txBody>
      </p:sp>
      <p:pic>
        <p:nvPicPr>
          <p:cNvPr id="13" name="Picture 6" descr="http://lima.osu.edu/people/iboyadzhiev/GeoGebra/spiral/Nautilus_spir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941168"/>
            <a:ext cx="2088232" cy="1583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www.mat.uc.pt/~picado/conchas/imagens/espiralpeq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2348880"/>
            <a:ext cx="2232248" cy="2431556"/>
          </a:xfrm>
          <a:prstGeom prst="rect">
            <a:avLst/>
          </a:prstGeom>
          <a:noFill/>
        </p:spPr>
      </p:pic>
      <p:pic>
        <p:nvPicPr>
          <p:cNvPr id="281603" name="Picture 3" descr="http://www.atractor.pt/mat/conchas/alf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8900" y="-136525"/>
            <a:ext cx="95250" cy="76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081301" y="0"/>
            <a:ext cx="6981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Conchas Marinhas</a:t>
            </a:r>
            <a:endParaRPr lang="pt-PT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223254" y="1340768"/>
            <a:ext cx="25122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Náutilo</a:t>
            </a:r>
            <a:endParaRPr lang="pt-PT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</p:txBody>
      </p:sp>
      <p:pic>
        <p:nvPicPr>
          <p:cNvPr id="267266" name="Picture 2" descr="http://1.bp.blogspot.com/_25qAGdIqT0g/S9Oh2EYzdoI/AAAAAAAACtU/zssKWVSGWKA/s1600/NAUTILO+DE+C%C3%81MARA.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80928"/>
            <a:ext cx="4248472" cy="289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78" t="23625" r="41529" b="28181"/>
          <a:stretch>
            <a:fillRect/>
          </a:stretch>
        </p:blipFill>
        <p:spPr bwMode="auto">
          <a:xfrm rot="2079177" flipH="1">
            <a:off x="5957062" y="1129684"/>
            <a:ext cx="289726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31" t="15120" r="48616" b="26291"/>
          <a:stretch>
            <a:fillRect/>
          </a:stretch>
        </p:blipFill>
        <p:spPr bwMode="auto">
          <a:xfrm rot="20766991">
            <a:off x="6531830" y="3712279"/>
            <a:ext cx="1872838" cy="313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081301" y="0"/>
            <a:ext cx="6981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Conchas Marinhas</a:t>
            </a:r>
            <a:endParaRPr lang="pt-PT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323528" y="1340768"/>
            <a:ext cx="16738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Oliva</a:t>
            </a:r>
            <a:endParaRPr lang="pt-PT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800057" y="1412776"/>
            <a:ext cx="28520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Glicimeris</a:t>
            </a:r>
            <a:endParaRPr lang="pt-PT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121" t="24570" r="47435" b="13061"/>
          <a:stretch>
            <a:fillRect/>
          </a:stretch>
        </p:blipFill>
        <p:spPr bwMode="auto">
          <a:xfrm>
            <a:off x="539552" y="2204864"/>
            <a:ext cx="1224136" cy="212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97" t="32130" r="41529" b="16255"/>
          <a:stretch>
            <a:fillRect/>
          </a:stretch>
        </p:blipFill>
        <p:spPr bwMode="auto">
          <a:xfrm>
            <a:off x="3275856" y="2348880"/>
            <a:ext cx="2068215" cy="201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74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4581128"/>
            <a:ext cx="1368152" cy="205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77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4581128"/>
            <a:ext cx="196762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6861208" y="4826731"/>
            <a:ext cx="298242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775" t="17595" r="50688" b="10000"/>
          <a:stretch>
            <a:fillRect/>
          </a:stretch>
        </p:blipFill>
        <p:spPr bwMode="auto">
          <a:xfrm>
            <a:off x="6549254" y="2348879"/>
            <a:ext cx="1263106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ângulo 18"/>
          <p:cNvSpPr/>
          <p:nvPr/>
        </p:nvSpPr>
        <p:spPr>
          <a:xfrm>
            <a:off x="6240665" y="1412776"/>
            <a:ext cx="2574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Turritela</a:t>
            </a:r>
            <a:endParaRPr lang="pt-PT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7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7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081301" y="0"/>
            <a:ext cx="6981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Conchas Marinhas</a:t>
            </a:r>
            <a:endParaRPr lang="pt-PT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06" t="40275" r="41238" b="26650"/>
          <a:stretch>
            <a:fillRect/>
          </a:stretch>
        </p:blipFill>
        <p:spPr bwMode="auto">
          <a:xfrm>
            <a:off x="611560" y="2276872"/>
            <a:ext cx="2110342" cy="127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13" t="31100" r="41731" b="18815"/>
          <a:stretch>
            <a:fillRect/>
          </a:stretch>
        </p:blipFill>
        <p:spPr bwMode="auto">
          <a:xfrm>
            <a:off x="604767" y="3356992"/>
            <a:ext cx="2054095" cy="187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ângulo 9"/>
          <p:cNvSpPr/>
          <p:nvPr/>
        </p:nvSpPr>
        <p:spPr>
          <a:xfrm>
            <a:off x="611560" y="1412776"/>
            <a:ext cx="20265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Nática</a:t>
            </a:r>
            <a:endParaRPr lang="pt-PT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</p:txBody>
      </p:sp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5229200"/>
            <a:ext cx="1800200" cy="147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20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6424773" y="4273661"/>
            <a:ext cx="327922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ângulo 17"/>
          <p:cNvSpPr/>
          <p:nvPr/>
        </p:nvSpPr>
        <p:spPr>
          <a:xfrm>
            <a:off x="5724128" y="1412776"/>
            <a:ext cx="20794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Ancilla</a:t>
            </a:r>
            <a:endParaRPr lang="pt-PT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</p:txBody>
      </p:sp>
      <p:pic>
        <p:nvPicPr>
          <p:cNvPr id="269321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893" t="19845" r="49207" b="16841"/>
          <a:stretch>
            <a:fillRect/>
          </a:stretch>
        </p:blipFill>
        <p:spPr bwMode="auto">
          <a:xfrm>
            <a:off x="5364088" y="2348880"/>
            <a:ext cx="187220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9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8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081301" y="0"/>
            <a:ext cx="6981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Conchas Marinhas</a:t>
            </a:r>
            <a:endParaRPr lang="pt-PT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251520" y="1412776"/>
            <a:ext cx="2826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Amonite</a:t>
            </a:r>
            <a:endParaRPr lang="pt-PT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06" t="10395" r="41529" b="41411"/>
          <a:stretch>
            <a:fillRect/>
          </a:stretch>
        </p:blipFill>
        <p:spPr bwMode="auto">
          <a:xfrm rot="21241817" flipH="1">
            <a:off x="6186433" y="1337219"/>
            <a:ext cx="2833417" cy="25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712" t="20790" r="49207" b="24401"/>
          <a:stretch>
            <a:fillRect/>
          </a:stretch>
        </p:blipFill>
        <p:spPr bwMode="auto">
          <a:xfrm rot="21297258">
            <a:off x="6929841" y="3955790"/>
            <a:ext cx="1718588" cy="293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299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96" y="3933056"/>
            <a:ext cx="5537898" cy="237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ixaDeTexto 16"/>
          <p:cNvSpPr txBox="1"/>
          <p:nvPr/>
        </p:nvSpPr>
        <p:spPr>
          <a:xfrm>
            <a:off x="251520" y="2420888"/>
            <a:ext cx="5328592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A amonite é uma concha que já só se encontra em fósseis.</a:t>
            </a:r>
            <a:endParaRPr lang="pt-PT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8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8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8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Ficheiro:Sable bull horns.jpg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ângulo 2"/>
          <p:cNvSpPr/>
          <p:nvPr/>
        </p:nvSpPr>
        <p:spPr>
          <a:xfrm>
            <a:off x="107477" y="991756"/>
            <a:ext cx="8929047" cy="40934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1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Cornos </a:t>
            </a:r>
          </a:p>
          <a:p>
            <a:pPr algn="ctr"/>
            <a:r>
              <a:rPr lang="pt-PT" sz="1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dos animais</a:t>
            </a:r>
            <a:endParaRPr lang="pt-PT" sz="1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http://www.atractor.pt/mat/conchas/crn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-6491288"/>
            <a:ext cx="1438275" cy="1438275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51520" y="1340768"/>
            <a:ext cx="86409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Tal como as unhas e o cabelo, um corno cresce devido ao depósito de material novo na sua base. </a:t>
            </a:r>
          </a:p>
        </p:txBody>
      </p:sp>
      <p:sp>
        <p:nvSpPr>
          <p:cNvPr id="7" name="Rectângulo 6"/>
          <p:cNvSpPr/>
          <p:nvPr/>
        </p:nvSpPr>
        <p:spPr>
          <a:xfrm>
            <a:off x="848069" y="0"/>
            <a:ext cx="744787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Cornos dos Animais</a:t>
            </a:r>
            <a:endParaRPr lang="pt-PT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28979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6666"/>
              </a:clrFrom>
              <a:clrTo>
                <a:srgbClr val="006666">
                  <a:alpha val="0"/>
                </a:srgbClr>
              </a:clrTo>
            </a:clrChange>
          </a:blip>
          <a:srcRect l="47840" t="19845" r="36804" b="58421"/>
          <a:stretch>
            <a:fillRect/>
          </a:stretch>
        </p:blipFill>
        <p:spPr bwMode="auto">
          <a:xfrm>
            <a:off x="7271792" y="5201816"/>
            <a:ext cx="187220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ângulo 11"/>
          <p:cNvSpPr/>
          <p:nvPr/>
        </p:nvSpPr>
        <p:spPr>
          <a:xfrm>
            <a:off x="323528" y="4987042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Para ser uma estrutura perfeitamente </a:t>
            </a:r>
            <a:r>
              <a:rPr lang="pt-PT" sz="2400" dirty="0" err="1" smtClean="0">
                <a:latin typeface="Times New Roman" pitchFamily="18" charset="0"/>
                <a:cs typeface="Times New Roman" pitchFamily="18" charset="0"/>
              </a:rPr>
              <a:t>retílinea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 a quantidade de material depositado teria de ser exatamente a mesma de cada lado da base.</a:t>
            </a:r>
            <a:endParaRPr lang="pt-PT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9798" name="Picture 6" descr="Ficheiro:La Palmyre 102.jpg"/>
          <p:cNvPicPr>
            <a:picLocks noChangeAspect="1" noChangeArrowheads="1"/>
          </p:cNvPicPr>
          <p:nvPr/>
        </p:nvPicPr>
        <p:blipFill>
          <a:blip r:embed="rId4" cstate="print"/>
          <a:srcRect b="7839"/>
          <a:stretch>
            <a:fillRect/>
          </a:stretch>
        </p:blipFill>
        <p:spPr bwMode="auto">
          <a:xfrm>
            <a:off x="6873280" y="2636912"/>
            <a:ext cx="1659160" cy="203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9800" name="Picture 8" descr="http://www.dacostaex.com/Narrados/veado.jpg"/>
          <p:cNvPicPr>
            <a:picLocks noChangeAspect="1" noChangeArrowheads="1"/>
          </p:cNvPicPr>
          <p:nvPr/>
        </p:nvPicPr>
        <p:blipFill>
          <a:blip r:embed="rId5" cstate="print"/>
          <a:srcRect l="24424" t="8894" r="4629" b="7502"/>
          <a:stretch>
            <a:fillRect/>
          </a:stretch>
        </p:blipFill>
        <p:spPr bwMode="auto">
          <a:xfrm>
            <a:off x="827584" y="2852936"/>
            <a:ext cx="2055830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9802" name="Picture 10" descr="http://www.mirandesa.pt/imagens/touro_cabeca.jpg"/>
          <p:cNvPicPr>
            <a:picLocks noChangeAspect="1" noChangeArrowheads="1"/>
          </p:cNvPicPr>
          <p:nvPr/>
        </p:nvPicPr>
        <p:blipFill>
          <a:blip r:embed="rId6" cstate="print"/>
          <a:srcRect l="7560"/>
          <a:stretch>
            <a:fillRect/>
          </a:stretch>
        </p:blipFill>
        <p:spPr bwMode="auto">
          <a:xfrm>
            <a:off x="3815783" y="2852936"/>
            <a:ext cx="2196377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http://www.atractor.pt/mat/conchas/crn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-6491288"/>
            <a:ext cx="1438275" cy="1438275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51520" y="1556792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Quando há alguma diferença na quantidade de material que é depositada nos lados da base, um dos lados do corno vai tornar-se mais comprido que o outro e, inevitavelmente, terá que torcer para o lado onde é depositado menos material, seguindo uma espiral.</a:t>
            </a:r>
          </a:p>
          <a:p>
            <a:pPr>
              <a:lnSpc>
                <a:spcPct val="150000"/>
              </a:lnSpc>
            </a:pPr>
            <a:endParaRPr lang="pt-PT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848069" y="0"/>
            <a:ext cx="744787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itchFamily="34" charset="0"/>
              </a:rPr>
              <a:t>Cornos dos Animais</a:t>
            </a:r>
            <a:endParaRPr lang="pt-PT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6666"/>
              </a:clrFrom>
              <a:clrTo>
                <a:srgbClr val="006666">
                  <a:alpha val="0"/>
                </a:srgbClr>
              </a:clrTo>
            </a:clrChange>
          </a:blip>
          <a:srcRect l="18952" t="48143" r="9636" b="28181"/>
          <a:stretch>
            <a:fillRect/>
          </a:stretch>
        </p:blipFill>
        <p:spPr bwMode="auto">
          <a:xfrm>
            <a:off x="228039" y="4437113"/>
            <a:ext cx="8687922" cy="18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889742" y="2070893"/>
            <a:ext cx="7364517" cy="27853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25000"/>
              </a:lnSpc>
            </a:pPr>
            <a:r>
              <a:rPr lang="pt-PT" sz="7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A Matemática </a:t>
            </a:r>
          </a:p>
          <a:p>
            <a:pPr algn="ctr">
              <a:lnSpc>
                <a:spcPct val="125000"/>
              </a:lnSpc>
            </a:pPr>
            <a:r>
              <a:rPr lang="pt-PT" sz="7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no mundo animal</a:t>
            </a:r>
            <a:endParaRPr lang="pt-PT" sz="7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09572" name="Picture 4" descr="http://farm4.static.flickr.com/3304/3590911019_71ecf97bc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049180"/>
            <a:ext cx="2160240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574" name="Picture 6" descr="http://wonderopolis.org/wp-content/uploads/2011/03/black-and-white-numbers_shutterstock_25821664-640x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2656"/>
            <a:ext cx="2160240" cy="1299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576" name="Picture 8" descr="http://theora.com/images/Honey%20Comb.gif"/>
          <p:cNvPicPr>
            <a:picLocks noChangeAspect="1" noChangeArrowheads="1"/>
          </p:cNvPicPr>
          <p:nvPr/>
        </p:nvPicPr>
        <p:blipFill>
          <a:blip r:embed="rId4" cstate="print"/>
          <a:srcRect l="34020" t="20790" r="28181" b="35741"/>
          <a:stretch>
            <a:fillRect/>
          </a:stretch>
        </p:blipFill>
        <p:spPr bwMode="auto">
          <a:xfrm>
            <a:off x="3995936" y="188640"/>
            <a:ext cx="144016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578" name="Picture 10" descr="http://3.bp.blogspot.com/-F6MkuqBglqM/TWWotOqkIGI/AAAAAAAABAk/g3wTRJ-2Zn8/s1600/falcond.jpg"/>
          <p:cNvPicPr>
            <a:picLocks noChangeAspect="1" noChangeArrowheads="1"/>
          </p:cNvPicPr>
          <p:nvPr/>
        </p:nvPicPr>
        <p:blipFill>
          <a:blip r:embed="rId5" cstate="print"/>
          <a:srcRect l="18144" t="2230" r="3233" b="6338"/>
          <a:stretch>
            <a:fillRect/>
          </a:stretch>
        </p:blipFill>
        <p:spPr bwMode="auto">
          <a:xfrm>
            <a:off x="6588224" y="4966094"/>
            <a:ext cx="2160240" cy="1703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580" name="Picture 12" descr="http://i.dailymail.co.uk/i/pix/2009/01/05/article-1105770-02F3D2A9000005DC-187_468x3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5013176"/>
            <a:ext cx="2304256" cy="163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582" name="Picture 14" descr="http://www.clker.com/cliparts/S/M/K/K/M/8/fibonacci-spiral-blue-h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115729">
            <a:off x="6773041" y="-79604"/>
            <a:ext cx="1232895" cy="197197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2859043" y="44624"/>
            <a:ext cx="3425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5400" dirty="0" err="1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Imaginary</a:t>
            </a:r>
            <a:endParaRPr lang="pt-PT" sz="5400" dirty="0" smtClean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63888" y="1484784"/>
            <a:ext cx="54726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400" b="1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23 DE MARÇO A 4 DE NOVEMBRO</a:t>
            </a:r>
          </a:p>
          <a:p>
            <a:pPr algn="just">
              <a:lnSpc>
                <a:spcPct val="150000"/>
              </a:lnSpc>
            </a:pPr>
            <a:endParaRPr lang="pt-PT" sz="900" b="1" dirty="0" smtClean="0">
              <a:solidFill>
                <a:srgbClr val="CC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A exposição</a:t>
            </a:r>
            <a:r>
              <a:rPr lang="pt-PT" sz="2400" b="1" dirty="0" smtClean="0">
                <a:latin typeface="Times New Roman" pitchFamily="18" charset="0"/>
                <a:cs typeface="Times New Roman" pitchFamily="18" charset="0"/>
              </a:rPr>
              <a:t> IMAGINARY – matemática e natureza 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é uma exposição, acolhida pelo Museu de Ciência da UC, sobre a matemática e as formas que encontramos na natureza. Constitui uma oportunidade para aprender conceitos básicos sobre geometria e álgebra de forma lúdica e apelativa. </a:t>
            </a:r>
            <a:endParaRPr lang="pt-PT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0531" name="Picture 3" descr="http://www.museudaciencia.com/gfx//bd/120327125521_e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A6B867"/>
              </a:clrFrom>
              <a:clrTo>
                <a:srgbClr val="A6B867">
                  <a:alpha val="0"/>
                </a:srgbClr>
              </a:clrTo>
            </a:clrChange>
          </a:blip>
          <a:srcRect l="1389" t="10695" r="162" b="9608"/>
          <a:stretch>
            <a:fillRect/>
          </a:stretch>
        </p:blipFill>
        <p:spPr bwMode="auto">
          <a:xfrm>
            <a:off x="1259632" y="5925277"/>
            <a:ext cx="1008112" cy="81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4802"/>
              </a:clrFrom>
              <a:clrTo>
                <a:srgbClr val="FF4802">
                  <a:alpha val="0"/>
                </a:srgbClr>
              </a:clrTo>
            </a:clrChange>
          </a:blip>
          <a:srcRect l="25818" t="11207" r="25591" b="12669"/>
          <a:stretch>
            <a:fillRect/>
          </a:stretch>
        </p:blipFill>
        <p:spPr bwMode="auto">
          <a:xfrm>
            <a:off x="467544" y="3212976"/>
            <a:ext cx="250036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577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431" t="46890" r="23220" b="21566"/>
          <a:stretch>
            <a:fillRect/>
          </a:stretch>
        </p:blipFill>
        <p:spPr bwMode="auto">
          <a:xfrm>
            <a:off x="539552" y="1412776"/>
            <a:ext cx="2453558" cy="1706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http://apiariopadreassis.com.br/wp-content/uploads/2011/10/bg05.jpg"/>
          <p:cNvPicPr>
            <a:picLocks noChangeAspect="1" noChangeArrowheads="1"/>
          </p:cNvPicPr>
          <p:nvPr/>
        </p:nvPicPr>
        <p:blipFill>
          <a:blip r:embed="rId2" cstate="print"/>
          <a:srcRect b="4486"/>
          <a:stretch>
            <a:fillRect/>
          </a:stretch>
        </p:blipFill>
        <p:spPr bwMode="auto">
          <a:xfrm>
            <a:off x="2512089" y="3501008"/>
            <a:ext cx="4119823" cy="2952327"/>
          </a:xfrm>
          <a:prstGeom prst="rect">
            <a:avLst/>
          </a:prstGeom>
          <a:noFill/>
        </p:spPr>
      </p:pic>
      <p:sp>
        <p:nvSpPr>
          <p:cNvPr id="2" name="Rectângulo 1"/>
          <p:cNvSpPr/>
          <p:nvPr/>
        </p:nvSpPr>
        <p:spPr>
          <a:xfrm>
            <a:off x="251520" y="1340768"/>
            <a:ext cx="8640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3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 que levou as abelhas a construir os alvéolos dos favos de mel com forma de hexágonos?</a:t>
            </a:r>
          </a:p>
          <a:p>
            <a:pPr algn="ctr">
              <a:lnSpc>
                <a:spcPct val="150000"/>
              </a:lnSpc>
            </a:pPr>
            <a:endParaRPr lang="pt-PT" sz="33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pt-PT" sz="3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9713" y="188640"/>
            <a:ext cx="91246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44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A Matemática na vida das abelhas</a:t>
            </a:r>
            <a:endParaRPr lang="pt-PT" sz="44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01600">
                  <a:prstClr val="black">
                    <a:alpha val="60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ângulo 5"/>
          <p:cNvSpPr/>
          <p:nvPr/>
        </p:nvSpPr>
        <p:spPr>
          <a:xfrm>
            <a:off x="9713" y="188640"/>
            <a:ext cx="91246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44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A Matemática na vida das abelhas</a:t>
            </a:r>
            <a:endParaRPr lang="pt-PT" sz="44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01600">
                  <a:prstClr val="black">
                    <a:alpha val="60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179512" y="1988840"/>
            <a:ext cx="8712968" cy="36240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SzPct val="100000"/>
              <a:buFont typeface="Arial" pitchFamily="34" charset="0"/>
              <a:buChar char="•"/>
            </a:pP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Apenas os </a:t>
            </a:r>
            <a:r>
              <a:rPr lang="pt-PT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hexágonos regulares</a:t>
            </a: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os </a:t>
            </a:r>
            <a:r>
              <a:rPr lang="pt-PT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quadrados</a:t>
            </a: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 os </a:t>
            </a:r>
            <a:r>
              <a:rPr lang="pt-PT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triângulos equiláteros </a:t>
            </a: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podem ser justapostos de modo a que não exista qualquer espaço não ocupado entre eles.</a:t>
            </a:r>
          </a:p>
          <a:p>
            <a:pPr algn="just">
              <a:lnSpc>
                <a:spcPct val="150000"/>
              </a:lnSpc>
              <a:buSzPct val="100000"/>
              <a:buFont typeface="Arial" pitchFamily="34" charset="0"/>
              <a:buChar char="•"/>
            </a:pPr>
            <a:endParaRPr lang="pt-PT" sz="1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SzPct val="100000"/>
              <a:buFont typeface="Arial" pitchFamily="34" charset="0"/>
              <a:buChar char="•"/>
            </a:pPr>
            <a:endParaRPr lang="pt-PT" sz="1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SzPct val="100000"/>
              <a:buFont typeface="Arial" pitchFamily="34" charset="0"/>
              <a:buChar char="•"/>
            </a:pPr>
            <a:endParaRPr lang="pt-PT" sz="1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SzPct val="100000"/>
              <a:buFont typeface="Arial" pitchFamily="34" charset="0"/>
              <a:buChar char="•"/>
            </a:pP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Dos três polígonos, o </a:t>
            </a:r>
            <a:r>
              <a:rPr lang="pt-PT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hexágono</a:t>
            </a: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é o que tem o </a:t>
            </a:r>
            <a:r>
              <a:rPr lang="pt-PT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menor perímetro </a:t>
            </a: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para uma dada área</a:t>
            </a:r>
            <a:endParaRPr lang="pt-PT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79512" y="844394"/>
            <a:ext cx="1008112" cy="71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1060418"/>
            <a:ext cx="1008112" cy="71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http://arquivo.ese.ips.pt/nonio/maleta/submenus/os_hex1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0489" b="36750"/>
          <a:stretch>
            <a:fillRect/>
          </a:stretch>
        </p:blipFill>
        <p:spPr bwMode="auto">
          <a:xfrm>
            <a:off x="4427984" y="5085184"/>
            <a:ext cx="1872208" cy="1512168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95536" y="1412776"/>
            <a:ext cx="1008112" cy="71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ângulo 5"/>
          <p:cNvSpPr/>
          <p:nvPr/>
        </p:nvSpPr>
        <p:spPr>
          <a:xfrm>
            <a:off x="9713" y="188640"/>
            <a:ext cx="91246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44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A Matemática na vida das abelhas</a:t>
            </a:r>
            <a:endParaRPr lang="pt-PT" sz="44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01600">
                  <a:prstClr val="black">
                    <a:alpha val="60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231483" y="1484784"/>
            <a:ext cx="41462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SzPct val="60000"/>
              <a:buFont typeface="Wingdings" pitchFamily="2" charset="2"/>
              <a:buChar char="v"/>
            </a:pPr>
            <a:r>
              <a:rPr lang="pt-PT" sz="3200" b="1" dirty="0" smtClean="0">
                <a:solidFill>
                  <a:srgbClr val="E7DEC9">
                    <a:lumMod val="25000"/>
                  </a:srgbClr>
                </a:solidFill>
                <a:latin typeface="Berlin Sans FB Demi" pitchFamily="34" charset="0"/>
                <a:cs typeface="Times New Roman" pitchFamily="18" charset="0"/>
              </a:rPr>
              <a:t> Árvore Genealógica</a:t>
            </a:r>
            <a:endParaRPr lang="pt-PT" sz="3200" b="1" dirty="0">
              <a:solidFill>
                <a:srgbClr val="E7DEC9">
                  <a:lumMod val="25000"/>
                </a:srgbClr>
              </a:solidFill>
              <a:latin typeface="Berlin Sans FB Demi" pitchFamily="34" charset="0"/>
              <a:cs typeface="Times New Roman" pitchFamily="18" charset="0"/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125760" y="2132856"/>
            <a:ext cx="8892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 reprodução das abelhas, quando um óvulo não é fertilizado ele gera uma abelha macho, e quando ocorre a fertilização, gera uma abelha fêmea. </a:t>
            </a:r>
          </a:p>
          <a:p>
            <a:pPr algn="just">
              <a:lnSpc>
                <a:spcPct val="150000"/>
              </a:lnSpc>
            </a:pPr>
            <a:endParaRPr lang="pt-PT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284984"/>
            <a:ext cx="2483768" cy="175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ângulo 8"/>
          <p:cNvSpPr/>
          <p:nvPr/>
        </p:nvSpPr>
        <p:spPr>
          <a:xfrm>
            <a:off x="179512" y="4128462"/>
            <a:ext cx="889248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Ou seja:</a:t>
            </a:r>
          </a:p>
          <a:p>
            <a:pPr algn="just">
              <a:lnSpc>
                <a:spcPct val="150000"/>
              </a:lnSpc>
            </a:pPr>
            <a:endParaRPr lang="pt-PT" sz="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Uma abelha macho tem como pais apenas uma abelha fêmea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Uma abelha fêmea tem como pais um casal de abelhas</a:t>
            </a:r>
            <a:endParaRPr lang="pt-PT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ângulo 5"/>
          <p:cNvSpPr/>
          <p:nvPr/>
        </p:nvSpPr>
        <p:spPr>
          <a:xfrm>
            <a:off x="9713" y="188640"/>
            <a:ext cx="91246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44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A Matemática na vida das abelhas</a:t>
            </a:r>
            <a:endParaRPr lang="pt-PT" sz="44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01600">
                  <a:prstClr val="black">
                    <a:alpha val="60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1268" name="Picture 4" descr="http://2.bp.blogspot.com/_7WgaK1xWlsc/SQ8VBnw6ciI/AAAAAAAAAl8/Z4LU0SangWs/s400/maj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11263" y="2492896"/>
            <a:ext cx="596841" cy="576064"/>
          </a:xfrm>
          <a:prstGeom prst="rect">
            <a:avLst/>
          </a:prstGeom>
          <a:noFill/>
        </p:spPr>
      </p:pic>
      <p:pic>
        <p:nvPicPr>
          <p:cNvPr id="11266" name="Picture 2" descr="http://c3.quickcachr.fotos.sapo.pt/i/be006a109/8024345_fiR0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688274"/>
            <a:ext cx="576064" cy="556011"/>
          </a:xfrm>
          <a:prstGeom prst="rect">
            <a:avLst/>
          </a:prstGeom>
          <a:noFill/>
        </p:spPr>
      </p:pic>
      <p:cxnSp>
        <p:nvCxnSpPr>
          <p:cNvPr id="12" name="Conexão recta 11"/>
          <p:cNvCxnSpPr/>
          <p:nvPr/>
        </p:nvCxnSpPr>
        <p:spPr>
          <a:xfrm>
            <a:off x="5220072" y="2204864"/>
            <a:ext cx="0" cy="288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upo 20"/>
          <p:cNvGrpSpPr/>
          <p:nvPr/>
        </p:nvGrpSpPr>
        <p:grpSpPr>
          <a:xfrm>
            <a:off x="3059832" y="3068960"/>
            <a:ext cx="4032000" cy="252000"/>
            <a:chOff x="3419872" y="3284984"/>
            <a:chExt cx="1368152" cy="252000"/>
          </a:xfrm>
        </p:grpSpPr>
        <p:cxnSp>
          <p:nvCxnSpPr>
            <p:cNvPr id="15" name="Conexão recta 14"/>
            <p:cNvCxnSpPr/>
            <p:nvPr/>
          </p:nvCxnSpPr>
          <p:spPr>
            <a:xfrm>
              <a:off x="3419872" y="3284984"/>
              <a:ext cx="1368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exão recta 15"/>
            <p:cNvCxnSpPr/>
            <p:nvPr/>
          </p:nvCxnSpPr>
          <p:spPr>
            <a:xfrm>
              <a:off x="3419872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exão recta 16"/>
            <p:cNvCxnSpPr/>
            <p:nvPr/>
          </p:nvCxnSpPr>
          <p:spPr>
            <a:xfrm>
              <a:off x="4788024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2" name="Picture 4" descr="http://2.bp.blogspot.com/_7WgaK1xWlsc/SQ8VBnw6ciI/AAAAAAAAAl8/Z4LU0SangWs/s400/maj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1023" y="3284984"/>
            <a:ext cx="596841" cy="576064"/>
          </a:xfrm>
          <a:prstGeom prst="rect">
            <a:avLst/>
          </a:prstGeom>
          <a:noFill/>
        </p:spPr>
      </p:pic>
      <p:pic>
        <p:nvPicPr>
          <p:cNvPr id="23" name="Picture 2" descr="http://c3.quickcachr.fotos.sapo.pt/i/be006a109/8024345_fiR0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3284984"/>
            <a:ext cx="576064" cy="556011"/>
          </a:xfrm>
          <a:prstGeom prst="rect">
            <a:avLst/>
          </a:prstGeom>
          <a:noFill/>
        </p:spPr>
      </p:pic>
      <p:grpSp>
        <p:nvGrpSpPr>
          <p:cNvPr id="3" name="Grupo 23"/>
          <p:cNvGrpSpPr/>
          <p:nvPr/>
        </p:nvGrpSpPr>
        <p:grpSpPr>
          <a:xfrm>
            <a:off x="1763688" y="3861048"/>
            <a:ext cx="2520000" cy="252000"/>
            <a:chOff x="3419872" y="3284984"/>
            <a:chExt cx="1368152" cy="252000"/>
          </a:xfrm>
        </p:grpSpPr>
        <p:cxnSp>
          <p:nvCxnSpPr>
            <p:cNvPr id="25" name="Conexão recta 24"/>
            <p:cNvCxnSpPr/>
            <p:nvPr/>
          </p:nvCxnSpPr>
          <p:spPr>
            <a:xfrm>
              <a:off x="3419872" y="3284984"/>
              <a:ext cx="1368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exão recta 25"/>
            <p:cNvCxnSpPr/>
            <p:nvPr/>
          </p:nvCxnSpPr>
          <p:spPr>
            <a:xfrm>
              <a:off x="3419872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exão recta 26"/>
            <p:cNvCxnSpPr/>
            <p:nvPr/>
          </p:nvCxnSpPr>
          <p:spPr>
            <a:xfrm>
              <a:off x="4788024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Conexão recta 27"/>
          <p:cNvCxnSpPr/>
          <p:nvPr/>
        </p:nvCxnSpPr>
        <p:spPr>
          <a:xfrm>
            <a:off x="7092280" y="3861048"/>
            <a:ext cx="0" cy="252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4" descr="http://2.bp.blogspot.com/_7WgaK1xWlsc/SQ8VBnw6ciI/AAAAAAAAAl8/Z4LU0SangWs/s400/maj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4879" y="4077072"/>
            <a:ext cx="596841" cy="576064"/>
          </a:xfrm>
          <a:prstGeom prst="rect">
            <a:avLst/>
          </a:prstGeom>
          <a:noFill/>
        </p:spPr>
      </p:pic>
      <p:pic>
        <p:nvPicPr>
          <p:cNvPr id="30" name="Picture 2" descr="http://c3.quickcachr.fotos.sapo.pt/i/be006a109/8024345_fiR0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077072"/>
            <a:ext cx="576064" cy="556011"/>
          </a:xfrm>
          <a:prstGeom prst="rect">
            <a:avLst/>
          </a:prstGeom>
          <a:noFill/>
        </p:spPr>
      </p:pic>
      <p:pic>
        <p:nvPicPr>
          <p:cNvPr id="31" name="Picture 4" descr="http://2.bp.blogspot.com/_7WgaK1xWlsc/SQ8VBnw6ciI/AAAAAAAAAl8/Z4LU0SangWs/s400/maj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3471" y="4077072"/>
            <a:ext cx="596841" cy="576064"/>
          </a:xfrm>
          <a:prstGeom prst="rect">
            <a:avLst/>
          </a:prstGeom>
          <a:noFill/>
        </p:spPr>
      </p:pic>
      <p:grpSp>
        <p:nvGrpSpPr>
          <p:cNvPr id="4" name="Grupo 31"/>
          <p:cNvGrpSpPr/>
          <p:nvPr/>
        </p:nvGrpSpPr>
        <p:grpSpPr>
          <a:xfrm>
            <a:off x="1115616" y="4653136"/>
            <a:ext cx="1728192" cy="288032"/>
            <a:chOff x="3419872" y="3284984"/>
            <a:chExt cx="1368152" cy="252000"/>
          </a:xfrm>
        </p:grpSpPr>
        <p:cxnSp>
          <p:nvCxnSpPr>
            <p:cNvPr id="33" name="Conexão recta 32"/>
            <p:cNvCxnSpPr/>
            <p:nvPr/>
          </p:nvCxnSpPr>
          <p:spPr>
            <a:xfrm>
              <a:off x="3419872" y="3284984"/>
              <a:ext cx="1368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exão recta 33"/>
            <p:cNvCxnSpPr/>
            <p:nvPr/>
          </p:nvCxnSpPr>
          <p:spPr>
            <a:xfrm>
              <a:off x="3419872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exão recta 34"/>
            <p:cNvCxnSpPr/>
            <p:nvPr/>
          </p:nvCxnSpPr>
          <p:spPr>
            <a:xfrm>
              <a:off x="4788024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6" name="Conexão recta 35"/>
          <p:cNvCxnSpPr/>
          <p:nvPr/>
        </p:nvCxnSpPr>
        <p:spPr>
          <a:xfrm>
            <a:off x="4283968" y="4653136"/>
            <a:ext cx="0" cy="252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" name="Picture 4" descr="http://2.bp.blogspot.com/_7WgaK1xWlsc/SQ8VBnw6ciI/AAAAAAAAAl8/Z4LU0SangWs/s400/maj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75159" y="4869160"/>
            <a:ext cx="596841" cy="576064"/>
          </a:xfrm>
          <a:prstGeom prst="rect">
            <a:avLst/>
          </a:prstGeom>
          <a:noFill/>
        </p:spPr>
      </p:pic>
      <p:pic>
        <p:nvPicPr>
          <p:cNvPr id="42" name="Picture 4" descr="http://2.bp.blogspot.com/_7WgaK1xWlsc/SQ8VBnw6ciI/AAAAAAAAAl8/Z4LU0SangWs/s400/maj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6807" y="4869160"/>
            <a:ext cx="596841" cy="576064"/>
          </a:xfrm>
          <a:prstGeom prst="rect">
            <a:avLst/>
          </a:prstGeom>
          <a:noFill/>
        </p:spPr>
      </p:pic>
      <p:pic>
        <p:nvPicPr>
          <p:cNvPr id="43" name="Picture 2" descr="http://c3.quickcachr.fotos.sapo.pt/i/be006a109/8024345_fiR0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869160"/>
            <a:ext cx="576064" cy="556011"/>
          </a:xfrm>
          <a:prstGeom prst="rect">
            <a:avLst/>
          </a:prstGeom>
          <a:noFill/>
        </p:spPr>
      </p:pic>
      <p:pic>
        <p:nvPicPr>
          <p:cNvPr id="44" name="Picture 4" descr="http://2.bp.blogspot.com/_7WgaK1xWlsc/SQ8VBnw6ciI/AAAAAAAAAl8/Z4LU0SangWs/s400/maj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1383" y="4869160"/>
            <a:ext cx="596841" cy="576064"/>
          </a:xfrm>
          <a:prstGeom prst="rect">
            <a:avLst/>
          </a:prstGeom>
          <a:noFill/>
        </p:spPr>
      </p:pic>
      <p:pic>
        <p:nvPicPr>
          <p:cNvPr id="46" name="Picture 2" descr="http://c3.quickcachr.fotos.sapo.pt/i/be006a109/8024345_fiR0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869160"/>
            <a:ext cx="576064" cy="556011"/>
          </a:xfrm>
          <a:prstGeom prst="rect">
            <a:avLst/>
          </a:prstGeom>
          <a:noFill/>
        </p:spPr>
      </p:pic>
      <p:grpSp>
        <p:nvGrpSpPr>
          <p:cNvPr id="5" name="Grupo 46"/>
          <p:cNvGrpSpPr/>
          <p:nvPr/>
        </p:nvGrpSpPr>
        <p:grpSpPr>
          <a:xfrm>
            <a:off x="6300360" y="4653136"/>
            <a:ext cx="1512000" cy="252000"/>
            <a:chOff x="3419872" y="3284984"/>
            <a:chExt cx="1368152" cy="252000"/>
          </a:xfrm>
        </p:grpSpPr>
        <p:cxnSp>
          <p:nvCxnSpPr>
            <p:cNvPr id="48" name="Conexão recta 47"/>
            <p:cNvCxnSpPr/>
            <p:nvPr/>
          </p:nvCxnSpPr>
          <p:spPr>
            <a:xfrm>
              <a:off x="3419872" y="3284984"/>
              <a:ext cx="1368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exão recta 48"/>
            <p:cNvCxnSpPr/>
            <p:nvPr/>
          </p:nvCxnSpPr>
          <p:spPr>
            <a:xfrm>
              <a:off x="3419872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onexão recta 49"/>
            <p:cNvCxnSpPr/>
            <p:nvPr/>
          </p:nvCxnSpPr>
          <p:spPr>
            <a:xfrm>
              <a:off x="4788024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5" name="Picture 4" descr="http://2.bp.blogspot.com/_7WgaK1xWlsc/SQ8VBnw6ciI/AAAAAAAAAl8/Z4LU0SangWs/s400/maj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15319" y="5661248"/>
            <a:ext cx="596841" cy="576064"/>
          </a:xfrm>
          <a:prstGeom prst="rect">
            <a:avLst/>
          </a:prstGeom>
          <a:noFill/>
        </p:spPr>
      </p:pic>
      <p:pic>
        <p:nvPicPr>
          <p:cNvPr id="56" name="Picture 2" descr="http://c3.quickcachr.fotos.sapo.pt/i/be006a109/8024345_fiR0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5661248"/>
            <a:ext cx="576064" cy="556011"/>
          </a:xfrm>
          <a:prstGeom prst="rect">
            <a:avLst/>
          </a:prstGeom>
          <a:noFill/>
        </p:spPr>
      </p:pic>
      <p:grpSp>
        <p:nvGrpSpPr>
          <p:cNvPr id="7" name="Grupo 60"/>
          <p:cNvGrpSpPr/>
          <p:nvPr/>
        </p:nvGrpSpPr>
        <p:grpSpPr>
          <a:xfrm>
            <a:off x="5724128" y="5445224"/>
            <a:ext cx="1152128" cy="252000"/>
            <a:chOff x="3419872" y="3284984"/>
            <a:chExt cx="1368152" cy="252000"/>
          </a:xfrm>
        </p:grpSpPr>
        <p:cxnSp>
          <p:nvCxnSpPr>
            <p:cNvPr id="62" name="Conexão recta 61"/>
            <p:cNvCxnSpPr/>
            <p:nvPr/>
          </p:nvCxnSpPr>
          <p:spPr>
            <a:xfrm>
              <a:off x="3419872" y="3284984"/>
              <a:ext cx="1368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exão recta 62"/>
            <p:cNvCxnSpPr/>
            <p:nvPr/>
          </p:nvCxnSpPr>
          <p:spPr>
            <a:xfrm>
              <a:off x="3419872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onexão recta 63"/>
            <p:cNvCxnSpPr/>
            <p:nvPr/>
          </p:nvCxnSpPr>
          <p:spPr>
            <a:xfrm>
              <a:off x="4788024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upo 64"/>
          <p:cNvGrpSpPr/>
          <p:nvPr/>
        </p:nvGrpSpPr>
        <p:grpSpPr>
          <a:xfrm>
            <a:off x="3707904" y="5445224"/>
            <a:ext cx="1152128" cy="252000"/>
            <a:chOff x="3419872" y="3284984"/>
            <a:chExt cx="1368152" cy="252000"/>
          </a:xfrm>
        </p:grpSpPr>
        <p:cxnSp>
          <p:nvCxnSpPr>
            <p:cNvPr id="66" name="Conexão recta 65"/>
            <p:cNvCxnSpPr/>
            <p:nvPr/>
          </p:nvCxnSpPr>
          <p:spPr>
            <a:xfrm>
              <a:off x="3419872" y="3284984"/>
              <a:ext cx="1368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exão recta 66"/>
            <p:cNvCxnSpPr/>
            <p:nvPr/>
          </p:nvCxnSpPr>
          <p:spPr>
            <a:xfrm>
              <a:off x="3419872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exão recta 67"/>
            <p:cNvCxnSpPr/>
            <p:nvPr/>
          </p:nvCxnSpPr>
          <p:spPr>
            <a:xfrm>
              <a:off x="4788024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9" name="Conexão recta 68"/>
          <p:cNvCxnSpPr/>
          <p:nvPr/>
        </p:nvCxnSpPr>
        <p:spPr>
          <a:xfrm>
            <a:off x="2843808" y="5445224"/>
            <a:ext cx="0" cy="252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0" name="Picture 4" descr="http://2.bp.blogspot.com/_7WgaK1xWlsc/SQ8VBnw6ciI/AAAAAAAAAl8/Z4LU0SangWs/s400/maj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34999" y="5661248"/>
            <a:ext cx="596841" cy="576064"/>
          </a:xfrm>
          <a:prstGeom prst="rect">
            <a:avLst/>
          </a:prstGeom>
          <a:noFill/>
        </p:spPr>
      </p:pic>
      <p:pic>
        <p:nvPicPr>
          <p:cNvPr id="71" name="Picture 4" descr="http://2.bp.blogspot.com/_7WgaK1xWlsc/SQ8VBnw6ciI/AAAAAAAAAl8/Z4LU0SangWs/s400/maj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99095" y="5661248"/>
            <a:ext cx="596841" cy="576064"/>
          </a:xfrm>
          <a:prstGeom prst="rect">
            <a:avLst/>
          </a:prstGeom>
          <a:noFill/>
        </p:spPr>
      </p:pic>
      <p:pic>
        <p:nvPicPr>
          <p:cNvPr id="72" name="Picture 2" descr="http://c3.quickcachr.fotos.sapo.pt/i/be006a109/8024345_fiR0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661248"/>
            <a:ext cx="576064" cy="556011"/>
          </a:xfrm>
          <a:prstGeom prst="rect">
            <a:avLst/>
          </a:prstGeom>
          <a:noFill/>
        </p:spPr>
      </p:pic>
      <p:sp>
        <p:nvSpPr>
          <p:cNvPr id="73" name="Rectângulo 72"/>
          <p:cNvSpPr/>
          <p:nvPr/>
        </p:nvSpPr>
        <p:spPr>
          <a:xfrm>
            <a:off x="251520" y="1628800"/>
            <a:ext cx="8208912" cy="64807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</a:endParaRPr>
          </a:p>
        </p:txBody>
      </p:sp>
      <p:sp>
        <p:nvSpPr>
          <p:cNvPr id="74" name="Rectângulo 73"/>
          <p:cNvSpPr/>
          <p:nvPr/>
        </p:nvSpPr>
        <p:spPr>
          <a:xfrm>
            <a:off x="251520" y="2420888"/>
            <a:ext cx="8208912" cy="64807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</a:endParaRPr>
          </a:p>
        </p:txBody>
      </p:sp>
      <p:grpSp>
        <p:nvGrpSpPr>
          <p:cNvPr id="9" name="Grupo 74"/>
          <p:cNvGrpSpPr/>
          <p:nvPr/>
        </p:nvGrpSpPr>
        <p:grpSpPr>
          <a:xfrm>
            <a:off x="539549" y="5445224"/>
            <a:ext cx="1152131" cy="252000"/>
            <a:chOff x="3419872" y="3284984"/>
            <a:chExt cx="1368157" cy="252000"/>
          </a:xfrm>
        </p:grpSpPr>
        <p:cxnSp>
          <p:nvCxnSpPr>
            <p:cNvPr id="76" name="Conexão recta 75"/>
            <p:cNvCxnSpPr/>
            <p:nvPr/>
          </p:nvCxnSpPr>
          <p:spPr>
            <a:xfrm>
              <a:off x="3419872" y="3284984"/>
              <a:ext cx="1368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cta 76"/>
            <p:cNvCxnSpPr/>
            <p:nvPr/>
          </p:nvCxnSpPr>
          <p:spPr>
            <a:xfrm>
              <a:off x="3419872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cta 77"/>
            <p:cNvCxnSpPr/>
            <p:nvPr/>
          </p:nvCxnSpPr>
          <p:spPr>
            <a:xfrm>
              <a:off x="4788029" y="3284984"/>
              <a:ext cx="0" cy="25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" name="Rectângulo 78"/>
          <p:cNvSpPr/>
          <p:nvPr/>
        </p:nvSpPr>
        <p:spPr>
          <a:xfrm>
            <a:off x="251520" y="5589240"/>
            <a:ext cx="8208912" cy="64807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</a:endParaRPr>
          </a:p>
        </p:txBody>
      </p:sp>
      <p:sp>
        <p:nvSpPr>
          <p:cNvPr id="80" name="Rectângulo 79"/>
          <p:cNvSpPr/>
          <p:nvPr/>
        </p:nvSpPr>
        <p:spPr>
          <a:xfrm>
            <a:off x="251520" y="3212976"/>
            <a:ext cx="8208912" cy="64807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</a:endParaRPr>
          </a:p>
        </p:txBody>
      </p:sp>
      <p:sp>
        <p:nvSpPr>
          <p:cNvPr id="81" name="Rectângulo 80"/>
          <p:cNvSpPr/>
          <p:nvPr/>
        </p:nvSpPr>
        <p:spPr>
          <a:xfrm>
            <a:off x="251520" y="4005064"/>
            <a:ext cx="8208912" cy="64807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</a:endParaRPr>
          </a:p>
        </p:txBody>
      </p:sp>
      <p:sp>
        <p:nvSpPr>
          <p:cNvPr id="82" name="Rectângulo 81"/>
          <p:cNvSpPr/>
          <p:nvPr/>
        </p:nvSpPr>
        <p:spPr>
          <a:xfrm>
            <a:off x="251520" y="4797152"/>
            <a:ext cx="8208912" cy="64807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</a:endParaRPr>
          </a:p>
        </p:txBody>
      </p:sp>
      <p:cxnSp>
        <p:nvCxnSpPr>
          <p:cNvPr id="83" name="Conexão recta 82"/>
          <p:cNvCxnSpPr/>
          <p:nvPr/>
        </p:nvCxnSpPr>
        <p:spPr>
          <a:xfrm>
            <a:off x="7812360" y="5445224"/>
            <a:ext cx="0" cy="252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4" name="Picture 4" descr="http://2.bp.blogspot.com/_7WgaK1xWlsc/SQ8VBnw6ciI/AAAAAAAAAl8/Z4LU0SangWs/s400/maj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5661248"/>
            <a:ext cx="596841" cy="576064"/>
          </a:xfrm>
          <a:prstGeom prst="rect">
            <a:avLst/>
          </a:prstGeom>
          <a:noFill/>
        </p:spPr>
      </p:pic>
      <p:pic>
        <p:nvPicPr>
          <p:cNvPr id="85" name="Picture 2" descr="http://c3.quickcachr.fotos.sapo.pt/i/be006a109/8024345_fiR0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661248"/>
            <a:ext cx="576064" cy="556011"/>
          </a:xfrm>
          <a:prstGeom prst="rect">
            <a:avLst/>
          </a:prstGeom>
          <a:noFill/>
        </p:spPr>
      </p:pic>
      <p:pic>
        <p:nvPicPr>
          <p:cNvPr id="86" name="Picture 4" descr="http://2.bp.blogspot.com/_7WgaK1xWlsc/SQ8VBnw6ciI/AAAAAAAAAl8/Z4LU0SangWs/s400/maj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3551" y="5661248"/>
            <a:ext cx="596841" cy="576064"/>
          </a:xfrm>
          <a:prstGeom prst="rect">
            <a:avLst/>
          </a:prstGeom>
          <a:noFill/>
        </p:spPr>
      </p:pic>
      <p:sp>
        <p:nvSpPr>
          <p:cNvPr id="87" name="Rectângulo 86"/>
          <p:cNvSpPr/>
          <p:nvPr/>
        </p:nvSpPr>
        <p:spPr>
          <a:xfrm>
            <a:off x="8460432" y="1630541"/>
            <a:ext cx="470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600" b="1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pt-PT" sz="3600" b="1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8" name="Rectângulo 87"/>
          <p:cNvSpPr/>
          <p:nvPr/>
        </p:nvSpPr>
        <p:spPr>
          <a:xfrm>
            <a:off x="8460432" y="2420888"/>
            <a:ext cx="470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600" b="1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pt-PT" sz="3600" b="1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9" name="Rectângulo 88"/>
          <p:cNvSpPr/>
          <p:nvPr/>
        </p:nvSpPr>
        <p:spPr>
          <a:xfrm>
            <a:off x="8460432" y="3212976"/>
            <a:ext cx="470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600" b="1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endParaRPr lang="pt-PT" sz="3600" b="1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0" name="Rectângulo 89"/>
          <p:cNvSpPr/>
          <p:nvPr/>
        </p:nvSpPr>
        <p:spPr>
          <a:xfrm>
            <a:off x="8460432" y="4005064"/>
            <a:ext cx="470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600" b="1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pt-PT" sz="3600" b="1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1" name="Rectângulo 90"/>
          <p:cNvSpPr/>
          <p:nvPr/>
        </p:nvSpPr>
        <p:spPr>
          <a:xfrm>
            <a:off x="8460432" y="4797152"/>
            <a:ext cx="470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600" b="1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endParaRPr lang="pt-PT" sz="3600" b="1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2" name="Rectângulo 91"/>
          <p:cNvSpPr/>
          <p:nvPr/>
        </p:nvSpPr>
        <p:spPr>
          <a:xfrm>
            <a:off x="8460432" y="5589240"/>
            <a:ext cx="470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600" b="1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</a:t>
            </a:r>
            <a:endParaRPr lang="pt-PT" sz="3600" b="1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3" name="Rectângulo 92"/>
          <p:cNvSpPr/>
          <p:nvPr/>
        </p:nvSpPr>
        <p:spPr>
          <a:xfrm rot="5400000">
            <a:off x="8585834" y="6183202"/>
            <a:ext cx="470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600" b="1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</a:t>
            </a:r>
            <a:endParaRPr lang="pt-PT" sz="3600" b="1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5" name="Rectângulo 94"/>
          <p:cNvSpPr/>
          <p:nvPr/>
        </p:nvSpPr>
        <p:spPr>
          <a:xfrm>
            <a:off x="4860032" y="1700808"/>
            <a:ext cx="720080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965 -0.23959 C -0.53976 -0.21692 -0.5066 -0.18894 -0.47673 -0.17553 C -0.45017 -0.16443 -0.42708 -0.16697 -0.42309 -0.18455 C -0.41892 -0.2005 -0.43594 -0.22294 -0.46285 -0.2345 C -0.49149 -0.24653 -0.50226 -0.23589 -0.48715 -0.21068 C -0.46857 -0.18524 -0.43507 -0.15795 -0.40885 -0.14616 C -0.3816 -0.13436 -0.35677 -0.13737 -0.35347 -0.15286 C -0.34861 -0.16905 -0.36771 -0.19241 -0.39462 -0.2042 C -0.42101 -0.216 -0.43107 -0.20467 -0.41597 -0.18015 C -0.40087 -0.15564 -0.36701 -0.12765 -0.3401 -0.11632 C -0.31146 -0.10407 -0.28576 -0.10568 -0.28281 -0.12303 C -0.2783 -0.13876 -0.29757 -0.16165 -0.32656 -0.1746 C -0.35069 -0.18501 -0.36128 -0.17414 -0.34861 -0.15124 C -0.33264 -0.1258 -0.29705 -0.09713 -0.26944 -0.08533 C -0.2434 -0.07377 -0.21805 -0.07654 -0.21441 -0.09273 C -0.20989 -0.11008 -0.22899 -0.13205 -0.25521 -0.14361 C -0.28246 -0.15564 -0.29375 -0.14454 -0.2776 -0.12025 C -0.26232 -0.09643 -0.22847 -0.06776 -0.20156 -0.05573 C -0.17326 -0.04324 -0.15017 -0.04671 -0.14566 -0.06336 C -0.14167 -0.07932 -0.16059 -0.10291 -0.18663 -0.11378 C -0.21423 -0.12604 -0.22465 -0.11447 -0.20903 -0.09019 C -0.1941 -0.06591 -0.15851 -0.03677 -0.13333 -0.02613 C -0.10677 -0.01457 -0.08281 -0.0178 -0.07917 -0.03376 C -0.07396 -0.05041 -0.09253 -0.07284 -0.1191 -0.08441 C -0.1434 -0.09528 -0.15503 -0.08441 -0.14114 -0.06059 C -0.12569 -0.03654 -0.09028 -0.00763 -0.06302 0.00463 C -0.03871 0.0155 -0.01128 0.01272 -0.00694 -0.003 C -0.00347 -0.01988 -0.0217 -0.04185 -0.04861 -0.05411 C -0.07535 -0.06568 -0.08576 -0.05504 -0.07048 -0.03052 C -0.05417 -0.00508 -0.02222 0.02244 0.00538 0.03469 C 0.03212 0.04603 0.05347 0.04163 0.05729 0.02498 C 0.06163 0.00856 0.04375 -0.01364 0.01684 -0.0252 C -0.00746 -0.03515 -0.01805 -0.0259 -1.38889E-6 -4.75486E-6 " pathEditMode="relative" rAng="-4312182" ptsTypes="fffffffffffffffffffffffffffffffff">
                                      <p:cBhvr>
                                        <p:cTn id="6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" y="1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9" grpId="0" animBg="1"/>
      <p:bldP spid="80" grpId="0" animBg="1"/>
      <p:bldP spid="81" grpId="0" animBg="1"/>
      <p:bldP spid="82" grpId="0" animBg="1"/>
      <p:bldP spid="87" grpId="0"/>
      <p:bldP spid="88" grpId="0"/>
      <p:bldP spid="89" grpId="0"/>
      <p:bldP spid="90" grpId="0"/>
      <p:bldP spid="91" grpId="0"/>
      <p:bldP spid="92" grpId="0"/>
      <p:bldP spid="93" grpId="0"/>
      <p:bldP spid="9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4.bp.blogspot.com/-2az7XnImWMA/TbY1hytUDfI/AAAAAAAAAAs/MRRsvv_EKmI/s1600/falcao%2Bperegrin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8EA3C0"/>
              </a:clrFrom>
              <a:clrTo>
                <a:srgbClr val="8EA3C0">
                  <a:alpha val="0"/>
                </a:srgbClr>
              </a:clrTo>
            </a:clrChange>
          </a:blip>
          <a:srcRect t="25221" b="18031"/>
          <a:stretch>
            <a:fillRect/>
          </a:stretch>
        </p:blipFill>
        <p:spPr bwMode="auto">
          <a:xfrm>
            <a:off x="2339752" y="0"/>
            <a:ext cx="6595974" cy="2492896"/>
          </a:xfrm>
          <a:prstGeom prst="rect">
            <a:avLst/>
          </a:prstGeom>
          <a:noFill/>
        </p:spPr>
      </p:pic>
      <p:sp>
        <p:nvSpPr>
          <p:cNvPr id="2" name="Rectângulo 1"/>
          <p:cNvSpPr/>
          <p:nvPr/>
        </p:nvSpPr>
        <p:spPr>
          <a:xfrm>
            <a:off x="-112934" y="188640"/>
            <a:ext cx="9369873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46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O Falcão e a Espiral Equiangular</a:t>
            </a:r>
            <a:endParaRPr lang="pt-PT" sz="46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01600">
                  <a:prstClr val="black">
                    <a:alpha val="60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170638" y="2460952"/>
            <a:ext cx="88027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Ao mergulhar sobre uma presa, o falcão peregrino não utiliza o caminho mais curto, que seria em linha reta. Em vez disso ele faz o seu voo ao longo de uma </a:t>
            </a:r>
            <a:r>
              <a:rPr lang="pt-PT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espiral equiangular</a:t>
            </a: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pt-PT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pt-PT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pt-PT" sz="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PT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Mas porque é que os falcões preferem esta trajetória? </a:t>
            </a:r>
          </a:p>
          <a:p>
            <a:pPr algn="just">
              <a:lnSpc>
                <a:spcPct val="150000"/>
              </a:lnSpc>
            </a:pPr>
            <a:endParaRPr lang="pt-PT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79512" y="1268760"/>
            <a:ext cx="56166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 falcão mergulha mantendo a vítima sempre no centro do campo de visão de um de seus aguçados olhos. Mas, como os olhos do falcão se situam nas laterais da cabeça, a única maneira de ficar de olho na vítima é descer circundando a presa, à medida que se aproxima, mas mantendo sempre a sua inclinação em relação ao alvo. </a:t>
            </a:r>
          </a:p>
          <a:p>
            <a:pPr algn="just">
              <a:lnSpc>
                <a:spcPct val="150000"/>
              </a:lnSpc>
            </a:pPr>
            <a:endParaRPr lang="pt-PT" sz="2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4" descr="http://2.bp.blogspot.com/_vJxEkHQrBAg/S4X_atckM9I/AAAAAAAACho/lH30hARn4UM/s400/2433_600x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869160"/>
            <a:ext cx="2304256" cy="1728192"/>
          </a:xfrm>
          <a:prstGeom prst="rect">
            <a:avLst/>
          </a:prstGeom>
          <a:noFill/>
        </p:spPr>
      </p:pic>
      <p:pic>
        <p:nvPicPr>
          <p:cNvPr id="11266" name="Picture 2" descr="http://goldenratiomyth.weebly.com/uploads/4/0/7/7/4077600/6816107_orig.jpg?23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19187" y="1556792"/>
            <a:ext cx="3224813" cy="2556608"/>
          </a:xfrm>
          <a:prstGeom prst="rect">
            <a:avLst/>
          </a:prstGeom>
          <a:noFill/>
        </p:spPr>
      </p:pic>
      <p:sp>
        <p:nvSpPr>
          <p:cNvPr id="7" name="Rectângulo 6"/>
          <p:cNvSpPr/>
          <p:nvPr/>
        </p:nvSpPr>
        <p:spPr>
          <a:xfrm>
            <a:off x="3563888" y="4725144"/>
            <a:ext cx="53285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trajetória resultante é uma espiral que faz sempre o mesmo ângulo com a direção que aponta para o centro, isto é, uma espiral equiangular. </a:t>
            </a:r>
            <a:endParaRPr lang="pt-PT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-112934" y="188640"/>
            <a:ext cx="9369873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46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O Falcão e a Espiral Equiangular</a:t>
            </a:r>
            <a:endParaRPr lang="pt-PT" sz="46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01600">
                  <a:prstClr val="black">
                    <a:alpha val="60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110710" y="188640"/>
            <a:ext cx="8922635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46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As Cigarras e os Números Primos</a:t>
            </a:r>
            <a:endParaRPr lang="pt-PT" sz="46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01600">
                  <a:prstClr val="black">
                    <a:alpha val="60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48" name="Rectângulo 47"/>
          <p:cNvSpPr/>
          <p:nvPr/>
        </p:nvSpPr>
        <p:spPr>
          <a:xfrm>
            <a:off x="107504" y="4725144"/>
            <a:ext cx="662473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Porque razão o ciclo de vida da cigarra é tão longo? </a:t>
            </a:r>
          </a:p>
          <a:p>
            <a:pPr algn="just">
              <a:lnSpc>
                <a:spcPct val="150000"/>
              </a:lnSpc>
            </a:pPr>
            <a:endParaRPr lang="pt-PT" sz="105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PT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Será que existe um significado no facto de o ciclo de vida ser um número primo?</a:t>
            </a:r>
            <a:endParaRPr lang="pt-PT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ângulo 49"/>
          <p:cNvSpPr/>
          <p:nvPr/>
        </p:nvSpPr>
        <p:spPr>
          <a:xfrm>
            <a:off x="179512" y="1340768"/>
            <a:ext cx="6624736" cy="2570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pt-PT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As cigarras da família das </a:t>
            </a:r>
            <a:r>
              <a:rPr lang="pt-PT" sz="2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Magicicada</a:t>
            </a:r>
            <a:r>
              <a:rPr lang="pt-PT" sz="2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passam a maior parte da sua vida debaixo da terra e alimentam-se do líquido das raízes das plantas. Emergem à superfície em períodos de 13 e 17 anos, sincronizadamente, e quando o fazem, acasalam, põem os ovos e morrem. </a:t>
            </a:r>
          </a:p>
        </p:txBody>
      </p:sp>
      <p:pic>
        <p:nvPicPr>
          <p:cNvPr id="18484" name="Picture 5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31" t="17778"/>
          <a:stretch>
            <a:fillRect/>
          </a:stretch>
        </p:blipFill>
        <p:spPr bwMode="auto">
          <a:xfrm rot="5400000">
            <a:off x="4981227" y="2695228"/>
            <a:ext cx="5661248" cy="2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110710" y="188640"/>
            <a:ext cx="8922635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46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As Cigarras e os Números Primos</a:t>
            </a:r>
            <a:endParaRPr lang="pt-PT" sz="46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01600">
                  <a:prstClr val="black">
                    <a:alpha val="60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251520" y="1556792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Investigadores curiosos descobriram que as cigarras que 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possuem </a:t>
            </a: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ciclos de vida com duração igual a números primos 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conseguem fugir ao </a:t>
            </a: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ataque dos predadores. </a:t>
            </a:r>
            <a:endParaRPr lang="pt-PT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PT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Imaginemos agora duas situações distintas para percebermos como tal acontece…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90736">
            <a:off x="6920189" y="4285648"/>
            <a:ext cx="2438218" cy="319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110710" y="188640"/>
            <a:ext cx="8922635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46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As Cigarras e os Números Primos</a:t>
            </a:r>
            <a:endParaRPr lang="pt-PT" sz="46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01600">
                  <a:prstClr val="black">
                    <a:alpha val="60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179512" y="1412776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Imaginemos </a:t>
            </a: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que os períodos de desenvolvimento dessas cigarras formavam a seguinte sequência: </a:t>
            </a:r>
            <a:endParaRPr lang="pt-PT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ct val="150000"/>
              </a:lnSpc>
            </a:pPr>
            <a:r>
              <a:rPr lang="pt-PT" sz="2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pt-PT" sz="2400" b="1" dirty="0">
                <a:latin typeface="Times New Roman" pitchFamily="18" charset="0"/>
                <a:cs typeface="Times New Roman" pitchFamily="18" charset="0"/>
              </a:rPr>
              <a:t>, 10, 12 e </a:t>
            </a:r>
            <a:r>
              <a:rPr lang="pt-PT" sz="2400" b="1" dirty="0" smtClean="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90736">
            <a:off x="6920189" y="4285648"/>
            <a:ext cx="2438218" cy="319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ângulo 4"/>
          <p:cNvSpPr/>
          <p:nvPr/>
        </p:nvSpPr>
        <p:spPr>
          <a:xfrm>
            <a:off x="251520" y="3573016"/>
            <a:ext cx="66967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A cada dois anos algumas espécies de cigarras terminariam o seu desenvolvimento, abandonariam o solo para acasalar e assim, os seus predadores teriam a certeza de encontrar alimento pelo menos durante alguns meses do ano. </a:t>
            </a:r>
            <a:endParaRPr lang="pt-PT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25153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110710" y="188640"/>
            <a:ext cx="8922635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46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As Cigarras e os Números Primos</a:t>
            </a:r>
            <a:endParaRPr lang="pt-PT" sz="46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01600">
                  <a:prstClr val="black">
                    <a:alpha val="60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179512" y="1268760"/>
            <a:ext cx="87349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No entanto, se </a:t>
            </a: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as espécies de cigarras abandonam o solo para acasalar em intervalos equivalentes aos de uma sequência de números 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primos, isto é, um </a:t>
            </a: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grupo de espécies surgiria </a:t>
            </a:r>
            <a:endParaRPr lang="pt-PT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			de 7 </a:t>
            </a: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em 7 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anos,</a:t>
            </a:r>
          </a:p>
          <a:p>
            <a:pPr marL="285750" indent="-285750" algn="just">
              <a:lnSpc>
                <a:spcPct val="150000"/>
              </a:lnSpc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			de </a:t>
            </a: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11 em 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11,</a:t>
            </a:r>
          </a:p>
          <a:p>
            <a:pPr marL="285750" indent="-285750" algn="just">
              <a:lnSpc>
                <a:spcPct val="150000"/>
              </a:lnSpc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			de </a:t>
            </a: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13 em 13, </a:t>
            </a:r>
            <a:endParaRPr lang="pt-PT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			de </a:t>
            </a: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17 em 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pPr marL="285750" indent="-285750" algn="just">
              <a:lnSpc>
                <a:spcPct val="150000"/>
              </a:lnSpc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			 …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90736">
            <a:off x="6920189" y="4285648"/>
            <a:ext cx="2438218" cy="319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ângulo 4"/>
          <p:cNvSpPr/>
          <p:nvPr/>
        </p:nvSpPr>
        <p:spPr>
          <a:xfrm>
            <a:off x="0" y="5607403"/>
            <a:ext cx="6444208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    E assim os predadores dificilmente teriam certeza de quando as cigarras apareceriam. </a:t>
            </a:r>
            <a:endParaRPr lang="pt-PT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49238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1300111" y="2028617"/>
            <a:ext cx="654377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88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rgbClr val="7FA23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Os números</a:t>
            </a:r>
          </a:p>
          <a:p>
            <a:pPr algn="ctr"/>
            <a:r>
              <a:rPr lang="pt-PT" sz="88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rgbClr val="7FA23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na Natureza</a:t>
            </a:r>
          </a:p>
        </p:txBody>
      </p:sp>
      <p:pic>
        <p:nvPicPr>
          <p:cNvPr id="21506" name="Picture 2" descr="Fibonacci Spi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2520280" cy="1568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http://static.ddmcdn.com/gif/fibonacci-natur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5187" y="260648"/>
            <a:ext cx="2306973" cy="1528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6" descr="http://4.bp.blogspot.com/-9qaKkPLWXtQ/Tox7soZjTVI/AAAAAAAABFk/biLX1NOJ5pY/s400/DAISY%2BFIBONACCI%2BB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4998" y="5085184"/>
            <a:ext cx="2515474" cy="167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6" name="Picture 12" descr="http://www.fibonacci.name/images/Fibonacci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0864" y="188640"/>
            <a:ext cx="1309568" cy="159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8" name="Picture 14" descr="http://farm7.staticflickr.com/6147/6207760906_f357896434_z.jpg"/>
          <p:cNvPicPr>
            <a:picLocks noChangeAspect="1" noChangeArrowheads="1"/>
          </p:cNvPicPr>
          <p:nvPr/>
        </p:nvPicPr>
        <p:blipFill>
          <a:blip r:embed="rId6" cstate="print"/>
          <a:srcRect r="9844"/>
          <a:stretch>
            <a:fillRect/>
          </a:stretch>
        </p:blipFill>
        <p:spPr bwMode="auto">
          <a:xfrm>
            <a:off x="611560" y="5157563"/>
            <a:ext cx="2232248" cy="1655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20" name="Picture 16" descr="http://cf.ltkcdn.net/feng-shui/images/std/102276-348x322-Thegoldenrati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5157192"/>
            <a:ext cx="1680431" cy="155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110710" y="188640"/>
            <a:ext cx="8922635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46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As Cigarras e os Números Primos</a:t>
            </a:r>
            <a:endParaRPr lang="pt-PT" sz="46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01600">
                  <a:prstClr val="black">
                    <a:alpha val="60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90736">
            <a:off x="6920189" y="4285648"/>
            <a:ext cx="2438218" cy="319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ângulo 1"/>
          <p:cNvSpPr/>
          <p:nvPr/>
        </p:nvSpPr>
        <p:spPr>
          <a:xfrm>
            <a:off x="1611531" y="2276872"/>
            <a:ext cx="5920939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P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Quem diria que as cigarras nos poderiam ensinar matemática</a:t>
            </a:r>
            <a:r>
              <a:rPr lang="pt-P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pt-PT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395031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79512" y="1412776"/>
            <a:ext cx="878497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pt-PT" sz="2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Porque é que a pele de alguns animais é malhada e a de outros é riscada?</a:t>
            </a:r>
          </a:p>
          <a:p>
            <a:pPr indent="449263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pt-PT" sz="2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Porque é que o leopardo tem malhas e o tigre tem riscas?</a:t>
            </a:r>
          </a:p>
          <a:p>
            <a:pPr indent="449263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pt-PT" sz="2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pt-PT" sz="2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pt-PT" sz="2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pt-PT" sz="2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pt-PT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://felinos.mundoentrepatas.com/imagenes/especies-de-tig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140968"/>
            <a:ext cx="3115523" cy="2340000"/>
          </a:xfrm>
          <a:prstGeom prst="rect">
            <a:avLst/>
          </a:prstGeom>
          <a:noFill/>
        </p:spPr>
      </p:pic>
      <p:pic>
        <p:nvPicPr>
          <p:cNvPr id="6148" name="Picture 4" descr="http://vidaanimal.hdfree.com.br/bichos/leopardo7.jpg"/>
          <p:cNvPicPr>
            <a:picLocks noChangeAspect="1" noChangeArrowheads="1"/>
          </p:cNvPicPr>
          <p:nvPr/>
        </p:nvPicPr>
        <p:blipFill>
          <a:blip r:embed="rId3" cstate="print"/>
          <a:srcRect l="5942" t="3126"/>
          <a:stretch>
            <a:fillRect/>
          </a:stretch>
        </p:blipFill>
        <p:spPr bwMode="auto">
          <a:xfrm>
            <a:off x="827584" y="3140968"/>
            <a:ext cx="3529927" cy="2340000"/>
          </a:xfrm>
          <a:prstGeom prst="rect">
            <a:avLst/>
          </a:prstGeom>
          <a:noFill/>
        </p:spPr>
      </p:pic>
      <p:sp>
        <p:nvSpPr>
          <p:cNvPr id="6" name="Rectângulo 5"/>
          <p:cNvSpPr/>
          <p:nvPr/>
        </p:nvSpPr>
        <p:spPr>
          <a:xfrm>
            <a:off x="1106147" y="44624"/>
            <a:ext cx="69317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66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Malhas ou Riscas?</a:t>
            </a:r>
            <a:endParaRPr lang="pt-PT" sz="66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01600">
                  <a:prstClr val="black">
                    <a:alpha val="60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431540" y="5643825"/>
            <a:ext cx="82809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Todas estas questões têm hoje uma “resposta” matemática.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20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6512" y="1129968"/>
            <a:ext cx="90719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2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Foi criada uma equação matemática que explica a existência ou não de malhas e riscas nos animais. </a:t>
            </a:r>
          </a:p>
          <a:p>
            <a:pPr indent="449263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2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Os diferentes motivos da pelagem dependem unicamente da altura em que a formação dos motivos  se dá durante processo de crescimento do embrião, ou seja:</a:t>
            </a:r>
            <a:endParaRPr lang="pt-PT" sz="7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1106147" y="44624"/>
            <a:ext cx="69317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66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Malhas ou Riscas?</a:t>
            </a:r>
            <a:endParaRPr lang="pt-PT" sz="66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01600">
                  <a:prstClr val="black">
                    <a:alpha val="60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243714" name="Picture 2" descr="http://t1.gstatic.com/images?q=tbn:ANd9GcRKFM5qybOg9b8o5xN141bcKkcIbz_CykddFxQSzkfR41zTJnYvb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9312" t="6637" r="6880" b="441"/>
          <a:stretch>
            <a:fillRect/>
          </a:stretch>
        </p:blipFill>
        <p:spPr bwMode="auto">
          <a:xfrm>
            <a:off x="6588224" y="3240123"/>
            <a:ext cx="520586" cy="404901"/>
          </a:xfrm>
          <a:prstGeom prst="rect">
            <a:avLst/>
          </a:prstGeom>
          <a:noFill/>
        </p:spPr>
      </p:pic>
      <p:pic>
        <p:nvPicPr>
          <p:cNvPr id="243716" name="Picture 4" descr="http://t1.gstatic.com/images?q=tbn:ANd9GcQWVZ3KD0y-PZD1Ge_wKaaq7wDKJOGEbWewgFoNkgpKGxwbicw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3770230"/>
            <a:ext cx="954914" cy="954914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142844" y="3209201"/>
            <a:ext cx="635798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PT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não se </a:t>
            </a:r>
            <a:r>
              <a:rPr lang="pt-PT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forma</a:t>
            </a:r>
            <a:r>
              <a:rPr lang="pt-PT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nenhum </a:t>
            </a:r>
            <a:r>
              <a:rPr lang="pt-PT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motivo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embrião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muito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pequeno</a:t>
            </a:r>
            <a:endParaRPr lang="pt-PT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3720" name="Picture 8" descr="http://t2.gstatic.com/images?q=tbn:ANd9GcSt-8Z-yWC5vqevoFkkbPLIwXBN8zMWzQDqHhHqQq3FVPn0-RAJ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4965829"/>
            <a:ext cx="936104" cy="551403"/>
          </a:xfrm>
          <a:prstGeom prst="rect">
            <a:avLst/>
          </a:prstGeom>
          <a:noFill/>
        </p:spPr>
      </p:pic>
      <p:pic>
        <p:nvPicPr>
          <p:cNvPr id="243722" name="Picture 10" descr="http://t3.gstatic.com/images?q=tbn:ANd9GcSy82K39wiwyyE7m3D0hdTKjhgm4_86uSgU4ApjdcV4qkdUIiNq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2848" y="4417432"/>
            <a:ext cx="1619672" cy="1171808"/>
          </a:xfrm>
          <a:prstGeom prst="rect">
            <a:avLst/>
          </a:prstGeom>
          <a:noFill/>
        </p:spPr>
      </p:pic>
      <p:pic>
        <p:nvPicPr>
          <p:cNvPr id="243724" name="Picture 12" descr="http://t3.gstatic.com/images?q=tbn:ANd9GcS3QgzWR2OkT-qI7k6Txjo-3XDlMAOjG-gPUqtVQ8PcqToAOnDOj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5661248"/>
            <a:ext cx="1068258" cy="1157280"/>
          </a:xfrm>
          <a:prstGeom prst="rect">
            <a:avLst/>
          </a:prstGeom>
          <a:noFill/>
        </p:spPr>
      </p:pic>
      <p:pic>
        <p:nvPicPr>
          <p:cNvPr id="243726" name="Picture 14" descr="http://t2.gstatic.com/images?q=tbn:ANd9GcT8yOtdBCtmR9wrmo5YoU9JRSTvYsfvdnlaY9DABYdfsoSBrxSlUSDFJn8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360" y="4013044"/>
            <a:ext cx="625993" cy="640092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42844" y="4145305"/>
            <a:ext cx="67151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forma-se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um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motivo </a:t>
            </a:r>
            <a:r>
              <a:rPr lang="pt-PT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com</a:t>
            </a:r>
            <a:r>
              <a:rPr lang="pt-PT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riscas 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embrião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um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pouco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maior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42844" y="5009401"/>
            <a:ext cx="635798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forma-se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um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motivo </a:t>
            </a:r>
            <a:r>
              <a:rPr lang="pt-PT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com</a:t>
            </a:r>
            <a:r>
              <a:rPr lang="pt-PT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malhas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ainda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um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pouco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maior</a:t>
            </a:r>
            <a:endParaRPr lang="pt-PT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42844" y="5873497"/>
            <a:ext cx="692948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PT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não se </a:t>
            </a:r>
            <a:r>
              <a:rPr lang="pt-PT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forma</a:t>
            </a:r>
            <a:r>
              <a:rPr lang="pt-PT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nenhum </a:t>
            </a:r>
            <a:r>
              <a:rPr lang="pt-PT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motivo</a:t>
            </a:r>
            <a:r>
              <a:rPr lang="pt-PT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embrião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pt-PT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demasiado </a:t>
            </a:r>
            <a:r>
              <a:rPr lang="pt-PT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grande</a:t>
            </a:r>
            <a:endParaRPr lang="pt-PT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4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4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43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80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64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64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68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24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1866773" y="2492896"/>
            <a:ext cx="541045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115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rgbClr val="7FA23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Fractais</a:t>
            </a:r>
          </a:p>
        </p:txBody>
      </p:sp>
      <p:pic>
        <p:nvPicPr>
          <p:cNvPr id="3074" name="Picture 2" descr="http://pattindica.files.wordpress.com/2008/09/fractai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75036"/>
            <a:ext cx="2376264" cy="165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://3.bp.blogspot.com/_WoFaSSxVeRI/SN0fojSxkxI/AAAAAAAAAB4/GfJQQmnRruU/s400/fractai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013176"/>
            <a:ext cx="2363755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portaldoprofessor.mec.gov.br/storage/discovirtual/galerias/imagem/0000001899/0000022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9624" y="5013176"/>
            <a:ext cx="2376264" cy="178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http://webecoist.momtastic.com/wp-content/uploads/2008/08/fractal-shorel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2506285" cy="1656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http://www.telnet-ri.es/fileadmin/user_upload/img/soluciones/fractal_rayo_we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46436"/>
            <a:ext cx="2232248" cy="1677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4" name="Picture 12" descr="http://www.fractalart.co.nz/images/frond200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6452" y="5013176"/>
            <a:ext cx="1905000" cy="16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2980059" y="44624"/>
            <a:ext cx="31838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rgbClr val="7FA23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Fractais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rgbClr val="7FA23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287524" y="1412776"/>
            <a:ext cx="8568952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 Um </a:t>
            </a:r>
            <a:r>
              <a:rPr lang="pt-PT" sz="2400" b="1" dirty="0" smtClean="0">
                <a:latin typeface="Times New Roman" pitchFamily="18" charset="0"/>
                <a:cs typeface="Times New Roman" pitchFamily="18" charset="0"/>
              </a:rPr>
              <a:t>fractal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 é um objeto geométrico que pode ser dividido em partes, cada uma das quais semelhante ao objeto original. </a:t>
            </a:r>
          </a:p>
        </p:txBody>
      </p:sp>
      <p:pic>
        <p:nvPicPr>
          <p:cNvPr id="273410" name="Picture 2" descr="Ficheiro:Von Koch curv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852936"/>
            <a:ext cx="3505572" cy="3645796"/>
          </a:xfrm>
          <a:prstGeom prst="rect">
            <a:avLst/>
          </a:prstGeom>
          <a:noFill/>
        </p:spPr>
      </p:pic>
      <p:pic>
        <p:nvPicPr>
          <p:cNvPr id="273413" name="Picture 5"/>
          <p:cNvPicPr>
            <a:picLocks noChangeAspect="1" noChangeArrowheads="1"/>
          </p:cNvPicPr>
          <p:nvPr/>
        </p:nvPicPr>
        <p:blipFill>
          <a:blip r:embed="rId3" cstate="print"/>
          <a:srcRect t="72382"/>
          <a:stretch>
            <a:fillRect/>
          </a:stretch>
        </p:blipFill>
        <p:spPr bwMode="auto">
          <a:xfrm>
            <a:off x="765671" y="2780928"/>
            <a:ext cx="3333750" cy="24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033514"/>
            <a:ext cx="32099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534" y="4221088"/>
            <a:ext cx="32480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5373216"/>
            <a:ext cx="32099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80" name="Picture 4" descr="C:\Users\Luis\Desktop\apresentação carapinheira\fractal3.jpg"/>
          <p:cNvPicPr>
            <a:picLocks noChangeAspect="1" noChangeArrowheads="1"/>
          </p:cNvPicPr>
          <p:nvPr/>
        </p:nvPicPr>
        <p:blipFill>
          <a:blip r:embed="rId2" cstate="print"/>
          <a:srcRect l="5906" t="6516" b="16704"/>
          <a:stretch>
            <a:fillRect/>
          </a:stretch>
        </p:blipFill>
        <p:spPr bwMode="auto">
          <a:xfrm>
            <a:off x="359532" y="1485363"/>
            <a:ext cx="8424936" cy="5156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0581" name="Picture 5" descr="C:\Users\Luis\Desktop\apresentação carapinheira\fractal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589" y="1295761"/>
            <a:ext cx="7416823" cy="556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ângulo 3"/>
          <p:cNvSpPr/>
          <p:nvPr/>
        </p:nvSpPr>
        <p:spPr>
          <a:xfrm>
            <a:off x="2980059" y="44624"/>
            <a:ext cx="31838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rgbClr val="7FA23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Fractais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rgbClr val="7FA23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280578" name="Picture 2" descr="C:\Users\Luis\Desktop\apresentação carapinheira\fractal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7476" y="1409582"/>
            <a:ext cx="7109048" cy="5331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ângulo 20"/>
          <p:cNvSpPr/>
          <p:nvPr/>
        </p:nvSpPr>
        <p:spPr>
          <a:xfrm>
            <a:off x="0" y="0"/>
            <a:ext cx="2987824" cy="685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CaixaDeTexto 19"/>
          <p:cNvSpPr txBox="1"/>
          <p:nvPr/>
        </p:nvSpPr>
        <p:spPr>
          <a:xfrm>
            <a:off x="0" y="0"/>
            <a:ext cx="2915816" cy="701730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pt-PT" dirty="0" smtClean="0">
              <a:solidFill>
                <a:sysClr val="windowText" lastClr="000000"/>
              </a:solidFill>
            </a:endParaRPr>
          </a:p>
          <a:p>
            <a:endParaRPr lang="pt-PT" dirty="0" smtClean="0">
              <a:solidFill>
                <a:sysClr val="windowText" lastClr="000000"/>
              </a:solidFill>
            </a:endParaRPr>
          </a:p>
          <a:p>
            <a:endParaRPr lang="pt-PT" dirty="0" smtClean="0">
              <a:solidFill>
                <a:sysClr val="windowText" lastClr="000000"/>
              </a:solidFill>
            </a:endParaRPr>
          </a:p>
          <a:p>
            <a:endParaRPr lang="pt-PT" dirty="0" smtClean="0">
              <a:solidFill>
                <a:sysClr val="windowText" lastClr="000000"/>
              </a:solidFill>
            </a:endParaRPr>
          </a:p>
          <a:p>
            <a:endParaRPr lang="pt-PT" dirty="0" smtClean="0">
              <a:solidFill>
                <a:sysClr val="windowText" lastClr="000000"/>
              </a:solidFill>
            </a:endParaRPr>
          </a:p>
          <a:p>
            <a:pPr algn="just">
              <a:lnSpc>
                <a:spcPct val="150000"/>
              </a:lnSpc>
            </a:pPr>
            <a:endParaRPr lang="pt-PT" sz="2000" dirty="0" smtClean="0">
              <a:solidFill>
                <a:sysClr val="windowText" lastClr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PT" sz="2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Os fractais deram origem a um novo ramo da Matemática, muitas vezes designado como a </a:t>
            </a:r>
            <a:r>
              <a:rPr lang="pt-PT" sz="2000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Geometria da Natureza</a:t>
            </a:r>
            <a:r>
              <a:rPr lang="pt-PT" sz="2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por causa das formas estranhas e caóticas que descrevem alguns fenómenos naturais.</a:t>
            </a:r>
          </a:p>
          <a:p>
            <a:pPr algn="just">
              <a:lnSpc>
                <a:spcPct val="150000"/>
              </a:lnSpc>
            </a:pPr>
            <a:endParaRPr lang="pt-PT" sz="2000" dirty="0" smtClean="0">
              <a:solidFill>
                <a:sysClr val="windowText" lastClr="000000"/>
              </a:solidFill>
            </a:endParaRPr>
          </a:p>
          <a:p>
            <a:pPr algn="just">
              <a:lnSpc>
                <a:spcPct val="150000"/>
              </a:lnSpc>
            </a:pPr>
            <a:endParaRPr lang="pt-PT" sz="200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179512" y="260648"/>
            <a:ext cx="41044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pt-PT" sz="54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rgbClr val="7FA23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Fractais</a:t>
            </a:r>
            <a:endParaRPr lang="pt-PT" sz="5400" dirty="0">
              <a:ln w="28575" cmpd="sng">
                <a:solidFill>
                  <a:srgbClr val="FFFFFF"/>
                </a:solidFill>
                <a:prstDash val="solid"/>
              </a:ln>
              <a:solidFill>
                <a:srgbClr val="7FA23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281602" name="Picture 2" descr="C:\Users\Luis\Desktop\apresentação carapinheira\fractal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268760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4581128"/>
            <a:ext cx="2635267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" descr="Fractals in Nature: peacock_fractal feath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340768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" descr="http://www.oddee.com/_media/imgs/articles/a302_f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4000" y="3789040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8290" name="Picture 2" descr="http://www.news.wisc.edu/newsphotos/images/Snowfakes30_09.jpg"/>
          <p:cNvPicPr>
            <a:picLocks noChangeAspect="1" noChangeArrowheads="1"/>
          </p:cNvPicPr>
          <p:nvPr/>
        </p:nvPicPr>
        <p:blipFill>
          <a:blip r:embed="rId7" cstate="print"/>
          <a:srcRect l="10295" r="15355"/>
          <a:stretch>
            <a:fillRect/>
          </a:stretch>
        </p:blipFill>
        <p:spPr bwMode="auto">
          <a:xfrm>
            <a:off x="3347864" y="1433981"/>
            <a:ext cx="5328592" cy="5379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8292" name="Picture 4" descr="http://fc07.deviantart.net/fs12/i/2006/282/4/0/Thunderstorm_on_Velvet_Sea_by_Matiee.jpg"/>
          <p:cNvPicPr>
            <a:picLocks noChangeAspect="1" noChangeArrowheads="1"/>
          </p:cNvPicPr>
          <p:nvPr/>
        </p:nvPicPr>
        <p:blipFill>
          <a:blip r:embed="rId8" cstate="print"/>
          <a:srcRect l="6226" r="12839" b="29173"/>
          <a:stretch>
            <a:fillRect/>
          </a:stretch>
        </p:blipFill>
        <p:spPr bwMode="auto">
          <a:xfrm>
            <a:off x="3131840" y="2276872"/>
            <a:ext cx="5862701" cy="385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1264043" y="2028617"/>
            <a:ext cx="661591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88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Simetrias na </a:t>
            </a:r>
          </a:p>
          <a:p>
            <a:pPr algn="ctr"/>
            <a:r>
              <a:rPr lang="pt-PT" sz="88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Natureza</a:t>
            </a:r>
            <a:endParaRPr lang="pt-PT" sz="88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712907.jpg"/>
          <p:cNvPicPr>
            <a:picLocks noChangeAspect="1"/>
          </p:cNvPicPr>
          <p:nvPr/>
        </p:nvPicPr>
        <p:blipFill>
          <a:blip r:embed="rId2" cstate="print"/>
          <a:srcRect t="11628" b="18605"/>
          <a:stretch>
            <a:fillRect/>
          </a:stretch>
        </p:blipFill>
        <p:spPr>
          <a:xfrm>
            <a:off x="4860032" y="260648"/>
            <a:ext cx="402142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 descr="BXK1986_12800.jpg"/>
          <p:cNvPicPr>
            <a:picLocks noChangeAspect="1"/>
          </p:cNvPicPr>
          <p:nvPr/>
        </p:nvPicPr>
        <p:blipFill>
          <a:blip r:embed="rId3" cstate="print"/>
          <a:srcRect l="16138" t="5901" r="16925" b="9051"/>
          <a:stretch>
            <a:fillRect/>
          </a:stretch>
        </p:blipFill>
        <p:spPr>
          <a:xfrm>
            <a:off x="4860032" y="2760596"/>
            <a:ext cx="4026225" cy="383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 descr="Própol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349513"/>
            <a:ext cx="4330452" cy="3247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Three_Zebras_Drink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60648"/>
            <a:ext cx="4320480" cy="288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5Coruja.jpg"/>
          <p:cNvPicPr>
            <a:picLocks noChangeAspect="1"/>
          </p:cNvPicPr>
          <p:nvPr/>
        </p:nvPicPr>
        <p:blipFill>
          <a:blip r:embed="rId2" cstate="print"/>
          <a:srcRect r="1242" b="4545"/>
          <a:stretch>
            <a:fillRect/>
          </a:stretch>
        </p:blipFill>
        <p:spPr>
          <a:xfrm>
            <a:off x="179512" y="3573016"/>
            <a:ext cx="2664296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 descr="1806258.jpg"/>
          <p:cNvPicPr>
            <a:picLocks noChangeAspect="1"/>
          </p:cNvPicPr>
          <p:nvPr/>
        </p:nvPicPr>
        <p:blipFill>
          <a:blip r:embed="rId3" cstate="print"/>
          <a:srcRect t="7843" b="9020"/>
          <a:stretch>
            <a:fillRect/>
          </a:stretch>
        </p:blipFill>
        <p:spPr>
          <a:xfrm>
            <a:off x="6123568" y="3573016"/>
            <a:ext cx="284092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 descr="NiN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88640"/>
            <a:ext cx="4248472" cy="3283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 descr="tumblr_lxjn00mM7v1qax8tq.jpg"/>
          <p:cNvPicPr>
            <a:picLocks noChangeAspect="1"/>
          </p:cNvPicPr>
          <p:nvPr/>
        </p:nvPicPr>
        <p:blipFill>
          <a:blip r:embed="rId5" cstate="print"/>
          <a:srcRect l="2381" t="2381" r="2370" b="2370"/>
          <a:stretch>
            <a:fillRect/>
          </a:stretch>
        </p:blipFill>
        <p:spPr>
          <a:xfrm>
            <a:off x="3059832" y="3573016"/>
            <a:ext cx="288032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 descr="40-tiger-shutterstock_260089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88640"/>
            <a:ext cx="4176464" cy="3254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323528" y="1700808"/>
            <a:ext cx="8424936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3200" dirty="0" smtClean="0">
                <a:latin typeface="Times New Roman" pitchFamily="18" charset="0"/>
                <a:cs typeface="Times New Roman" pitchFamily="18" charset="0"/>
              </a:rPr>
              <a:t>Os números parecem surgir teimosamente em vários fenómenos da Natureza, aguçando a curiosidade de explicar todo o Universo com base na Matemática.</a:t>
            </a:r>
          </a:p>
        </p:txBody>
      </p:sp>
      <p:sp>
        <p:nvSpPr>
          <p:cNvPr id="5" name="Rectângulo 4"/>
          <p:cNvSpPr/>
          <p:nvPr/>
        </p:nvSpPr>
        <p:spPr>
          <a:xfrm>
            <a:off x="290670" y="0"/>
            <a:ext cx="852348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Números na Natureza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80" name="Picture 4" descr="http://farm1.staticflickr.com/179/452102054_11d58225c1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3456000" cy="2592000"/>
          </a:xfrm>
          <a:prstGeom prst="rect">
            <a:avLst/>
          </a:prstGeom>
          <a:noFill/>
        </p:spPr>
      </p:pic>
      <p:pic>
        <p:nvPicPr>
          <p:cNvPr id="7" name="Imagem 6" descr="SAM_0043.JPG"/>
          <p:cNvPicPr>
            <a:picLocks noChangeAspect="1"/>
          </p:cNvPicPr>
          <p:nvPr/>
        </p:nvPicPr>
        <p:blipFill>
          <a:blip r:embed="rId3" cstate="print"/>
          <a:srcRect t="7547"/>
          <a:stretch>
            <a:fillRect/>
          </a:stretch>
        </p:blipFill>
        <p:spPr>
          <a:xfrm>
            <a:off x="179512" y="3068959"/>
            <a:ext cx="5191838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984" name="Picture 8" descr="http://cache1.asset-cache.net/xc/sb10066176-007.jpg?v=1&amp;c=IWSAsset&amp;k=2&amp;d=6C4008C0FD9EB5A5DF653916E80AD5501C8B733DE2CC979407CE8517ED90D379940B87814FF5B06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11259" r="2117" b="17967"/>
          <a:stretch>
            <a:fillRect/>
          </a:stretch>
        </p:blipFill>
        <p:spPr bwMode="auto">
          <a:xfrm>
            <a:off x="6588224" y="404664"/>
            <a:ext cx="2483768" cy="2325230"/>
          </a:xfrm>
          <a:prstGeom prst="rect">
            <a:avLst/>
          </a:prstGeom>
          <a:noFill/>
        </p:spPr>
      </p:pic>
      <p:sp>
        <p:nvSpPr>
          <p:cNvPr id="254988" name="AutoShape 12" descr="data:image/jpeg;base64,/9j/4AAQSkZJRgABAQAAAQABAAD/2wCEAAkGBhMSERQTExQVFRUWGBcYFxgXGBUZGBcaGhoYGhoYGRccHCYeGBojGhcYIC8gIycqLSwsFx4xNTAqNSYsLCkBCQoKDgwOGg8PGiwkHyUsLCwqLCwsKSwsLCwsLCwsLCwpKSwsLCwsLCwsLCwsLCwsLCwsLCksLCwsLCwsLCwsLP/AABEIAN4A4wMBIgACEQEDEQH/xAAcAAACAgMBAQAAAAAAAAAAAAAEBQMGAQIHAAj/xABDEAABAgQDBQUFBgQGAgIDAAABAhEAAyExBBJBBSJRYXEGEzKBkUJSobHwByNicsHRFIKS4RUzU6Ky8SRDNLMWRFT/xAAZAQADAQEBAAAAAAAAAAAAAAABAgMEAAX/xAAuEQACAgEDAgQEBwEBAAAAAAAAAQIRIQMSMUFREyJhcYGhsfAEIzJCkeHxUsH/2gAMAwEAAhEDEQA/AKpKJNYJSDGZEthEyUR53B7vIZsrbs/DuZS1Je9aHyhvgO32KTOQpcwrSCxSWYg3px5xXZgjGESVLSBxEDkScIvLR9AIxgKQoaxBPxCiWBvpCCXi1pkJbheNNkhZUVqUY0S1a8rPPWjhyGeK2ahRBYEpLxGibmIo2kECY41rEiEs3CEUU3g5ydZIpqSBr5RIiXTWJyQYhyUvBqgXZGQE3iQrDUNYhmLAqqIZynDAgW+vSOjjBzyiLGTt4B70gVcxjenVzGwIzKTmdgpQcWaN52ISE9K0AEHbbdDZVWQTJpFmY62J8oJw8xQZnIIPCsDJWlSUE5qgqYnRyB8Ex5MyWqYmXZ7nkKl+AYGGUHyF8uJviprZTY6gtbpeBv4oK3VhxcW48oIRhUEPmI87cuUDTNmqLKQQQaBtWuSR1H0IZwkGE0R4vEiiRLSdQTRv36QDJxudwUZTUDMGfm4o0exmFWg76d3QglxGgSSQA7PQVpyNWhHB9Sm7twT4ael8rgtew/WsSy1IK1EEMLdNWiFKQHdLNqPk3ONsNJKBmfeNW+TxCbt0isVbthKpFHSMz6EU9IllLAYrSZbElgHBFHN6VjyS9zW7Oa9NWifunDqNWeo04RlbaeTZiuQrC4oE5UlgXrZuDctInCnTZ2e54cuD0hF/F5VJo41IYZda8oaoxaVADUV3dQPr4xT2M+pCng075Vme7EMfOwAjEhIcHMkli5F/ix04RBLmKzEpDpFAPWzBvOGOGmlRAMsJvxf/ALhsNUCdxXAUop4qPp+0eiP+NGgJj0NuMvm7M43LkQZI2StdAIbYLDIKXNIZYZCwXQKc4DavJubrCFMjs0BRTmHOC7PIlELArB8mdVyKxPOmCKKWcGaTfUOw2NTlY0EbpI4tCoYpIFo1XjcgzEiC5YySquB3LmgFtIlkznq8Vaf2gRLY5nJ0FfhrFi2eFKRmWMguE6t+LhAhJt4OnBJWw3vUksCTC6fjHUU2YOOJa/wiH/EgxAoAoAmtnFWHJ/6TCxeL30zKs4cWLFnppR9Yqk5qxUlGe2Qbi8c6C3rESp5yyy90D1BIP6QPPTlWpNwDTmCxB9CPjGhmDuEEkbi1J6BYzD4oVGpaPmRB6t6bRNhi65hP+lMI/peI58yh+uMaYDEJ71vfQtI4l0KFPNoWq2skod6UcuOH7RVaNWK5uTgWDGMFtwly0j+kEt/UfWNcOkBE1ZawQP5yx/2hUK8fthJnLZrp6UQkDpQfHSNUbYT3aA7OpRPkAB8z9PD+HwTUn5pDTI+7d6fXm0EzUhCghHhQAkNqp3Uf6iR5Qswm1EpWVH2A4fjZP+4gxLKxQYB+Wmt4dQt2BtpKPcOEssVqsKJFKqNqa3fk1eQs7BpYsK1f4n9KmC14gZgHogN/NXMr9OgjZBATmYFRLIBGvvHkHH+0QuxZYfEd10QmMpSVMtOoN3YM9et24M8SYgKuCgh6/WvnDhOFelzcmrknX4v5jjC+dsrLMJQXIoqu6OINanTl1dsup+GrjlmvS/EKTt4RnBlhm3c1swDluESYgFelf06mAJ85lAHKOFP05xhWdgoA9Rz+IjzJaclKpHpxnF5iY/iUZrC9zc9Ht/eDsHMR4SzkGmYEpDXJfdcHrAyQlYHe1Y0UG8weUFJkEMScyNAAAAedXJh3SwSc23kNEhQN2S1FUZufHyGkZE8AEAVe5GWnEA3+cDFOZWpsaUDGwJ1Z4NSnUptUPpq7OdeELWSUnjIN3hrvan2U8ekejWdhpYURmVf514R6DtQu8qOy6VNobHbISGAaESpmWggWbO4mJuM7wa2osa4na5Z3rEC+0xysBWFs+aGhXMxgEGOBXBXkaYvtBMPIQN/FTJpCQSomgAhbOxeZkpBUokAAXJJYAc3jpfZHs0nDS881u9IDqcsLHKztlcA9Ug8GdRvkDajwFdn+zSMLL7xe9NILk6OKpBNhz8zBGN2kSlLWIIHMhnHxs2hjXae0iVZGPn+3xvC1MxIJQs7qjQ6pOhA5cNRGzT0+qME57rT5JJcwBe9VK6K6cRzBr5RBjJmRRlm4N9DqDexDHzhdtXaJlqVLWGIAIrcGy06FJ06EXFFWM2t38vKX72UCxf8AzZYcqTzUh845ZxdQjclGGO5mblNbuqHGN2wFSkzEmqCJcwcnPdqtxdB5mX1hPK28SqZK/wBVG5YALSc6P9wAPImEEvaJzqcnLNBQvhWx8ixHOsCTpxSoE0KVA+evlCSm69iygtyfSX1/0aL2wpK5UwHwqB9W/v6RBtDGEJWng7XoMwb4fOFOOWAVAWuG4Go+beUa4vFuSeICvUD9oRzdsMY4jfRjxePUVEv7tf5B8gPJojw+OPdyi9gr4qPxhLMxVQ3up/4gfXSN5k4pEt9ZYIYpLgrmB3BIuD5gwIzeAOOJL1HUnaq2ml/bloHk5V8h6wywHaAiYkP4QpZPAAW81U8xFVl4pkJ4qUtX/FI/4q+MT4PEeJT+IpQDySyjX8xT6GCtR17hcUpN9l/4XzA7bJCRRyW4eh+f/Yh3hdppUcwOjC1g7U5u/VRHBuZ4ScQSqwAyp6qG8eDBL+cwHSGGE2pvZWoneUQ4YUoOOYkADiQdC+iOqnl9CEtLiPxZ1CViiQySylNWrpTZ/wAxq3Cp4Oxw0sMEpFOAihYPtAEpdVCTW12sB0tyaLNgtolQyuwrmOp/COA49G4xVrquSDT56G+0NmomKcbzXIsL24kWe3UuyuenIo3BJe9P5Xt5k9YtmHAIYekJds7OTMLpdXHRPqPEOlOekZtXSjJNPk06OvJSWcCzDyQRvkjLZJq2nhb4mGKZKC6TUEgspqMxGWwGnQiAZc72VGvxLaQVgpebxEgKtSldOP7x50obXTNrnuyg+ZMAULnnRnvpr82jZMwsA7KAN2fnWIBMKVFIAUzC5ewd2sdfOPE5zUHLQg2y0041eI7LeTnJJBwlILFQSSQHLPpxjEBz/FrpqRoNMw+Ueg7SdHNsbjakCAZuLg7tpsVeDxBCqoW5QdCOHURW5k8mCkzWpJqwvFY6kKJmKJjZUtaoP7PdnjiMRLlF8pO+2iR4umg6qENHTrLJy1bZafs77NFX/lTRugfd+d1EaOKC1CeMXnaOMCxkdvl6C39hGcUvuk5ZTBhlZqMNG4QtWSQ4Aze69/ynXofWsdp23RPW4uPJnMAMkwsw3VnQXq1068mhDtnaC5ayiYCkkUZmKdFIX7Qf9iAXED7U24QpSFAhrpO6oPqk3Bo71BIsaQqXtkhHdTnm4cndIpMkqL1TolTPu1SoA3Hh9RVBV0MaT1Xa/V9/M2O1u9HcTSmhJkTS7Je6VGv3S7EVymuhCk06cpCwqqVoV5gg1BbUN9UiXaOCyAHMlaVE5VJeoASczNuneYpckEG4ZShDM71BPtoFfxJHDipIr+UH3QIm3WC6/wC1yuUaY1Qunwmo5cR5fIiIMViMyUq40P5h+4b0jSXOdKka+JH5hceaXHnygD+KBlrTyCh5f2JETDSylxyifETyUJPVPpUfr6RDOxG6noR6H9jAwKlpKU1qFXHA/vB8rYSikBebxGqVyjdmGUlyq+oekChtrd0Dz8SBlq+6PgVD9j6R6biagP7Kfk/6wTL7NZsxCyQhgSGJS7sFS7hyLpzeZpEMzs9MS6iaAO5YDgCFVBTS9ANcpjqOlBmZk9soeyR8XV+sEzF5QjWhs/iLFQtfeSKPaAp+zZqSVsVAZcwoFB2CVMCQUmwWHB8w4+HxrErV4qkD8WnoT8IVrAHy7HxxeWjvlDHmqpV8adEiD5U8JSxvQqfixYH8oJpxWrgIr+EmMMx0LAHVWnUC56c4Lw816qcpHPxqPsv8VHgTqRBuhWr+PPsPsHiVD7wlnpLHAVeYebuE83VoIsezO0BSUoAzFi+UslIFHUXpoR1SKmkVDDzyskOH8RJsnQEtYUAAHIB6CCkzUyU0JSkFyotmWr3lNrwTo/EkxfTm4v1IzipZa9kdX2biysbyi1HFA/Im5HI3evCHuZBFSBTlp+kcs2VtCecrr7pNG/1CKXekt+DPwGsXPZM+WhOZShT2lqseqiW8yT0tGqlJXH+TPOO1+d/Ah2ns1l5k5i1qMOvE9KecRYEGxLjrS5HyMPcVNTMScjqcXAp/19PFdRKVLKhv1BOjvUuBoKDWMevBNWuTVpTdU6XYaYglksotbR34f9cIwp6hWoFL6tYUbi55F4GwmOSKKerEHQijEk2UBx0houQ4dICm3VCjgG9NeIPWMaiiu43lY1aQzK5UUaaV1pGI9/DK0KW/CwHpmjEPTDZJ262CMXhmAdaN5J6XHnHITs3LSO8SHqg6VSeX9o592v7NqTic0tgmZXoqxgTuPmJ6DTe1lJRgRwi29itmJQ84qyqOZABFGa7jmPhESezExnJEGypwTKQhxQDlpWJybawaqUeQvGz8pddR7wcj1/eEO1drh906XBHxGpry+DgxWNKAWJfgWY1Hr6C8IdpY2Sf87DkcVylZVDjxQT1GkX0I0rkZJx3SuDB523lFOTES04iULOSmZL4lCxvS7Wqk8DAg2YJm9hV96C4MpbJnAe6Uu00Wqg5qA5UkPGx2bJmD7jEoUWoieO6WOkxzKPmpPSFeO2fMkrCZqFS1GwULj8Jsscw4rGnPKyHHE1T7/wBGZqDKJRMSoIJZSSClctVWcEUUzsWZQfmAHi5ZlLSpJcGqT7wF6VYjh5ikWCdOCpYTNS4alXNGNCOQFflSFO1JRR90nfCk/d9XGmhoPI8zA20im5t31+olmIPebgpRQqAA+hJLAPxgzZ2wCoqJILVLFKhUgCgU5DnRzX0n2fs8MVFSQpJF1M2lGBepahegcRYtnbDRNf7tqXJJUTZ1EknQUBYaXrOm+CsnHRrdyBYDBBgEn3QoBJBIYF3UlQdyzNfRofYfsqStISGKkqBU6gTRVCkKyEF28PDzaYbZICBMF0slfF7A+dB16w2kYkBUpQ0UHYOK8eH94Kg5xJS/EvfXQqieyZmeIlRqC/MBJHRgB5AaRDN7NzZWbIdxAzFJqlyAkUuAQoOxDgJ4UuSsSmXiJqeC1t0zFvgxj2JnAyyab83kaJCnblvCv4Y0eEthjjqyUmzmf+CrQvPLQQjeIlk5kjM7pFKoIIBSQxcg6ELsZsuWpClhOVSPGKKUEe8RQzAmj2KkFKqKRMftMmTLUhmD0b5UPK/pxitba7JhUx5IH3aqk+0uyhzSA6CPzjUM09FYUeQ6f4hu93BybG7MUgBaTmQHBAL5SauknxIUlyFGrAgsxjXDT85rupTSun7qJ4XpFhxezZmCzZUAvQpU7OCFedQCRqHHtF0+1djJCe8lEKyOd0uDKKQtNfeQMyDqwSeMZZwcXTNKakrQXhZ5VRIoKs4cnVSjYU1oAKDV2MuekVcFQsr2U67oOv4j5cYr+FxJWkVTLQ9n15jxLUOnpDPD41Kapv7ygH/lTZPxPSJ3R3r/AKHypqnzKV3aTdRGZaq3SgkUr4lECusWPZe05CVBRdah7Uw51DpQZB+UJPMxU8RJWqqiJb+0vMVHmEVWo/DnG+DmSRUoXN5zSQimvdpLNT2lGgjVCXx+hKS6cfU6rge2MlW4jMsi6ZaSWPMgMK6ki0CbR7xRzEZL5UggqPByN0epPKK1sntohBCN1I0QhI+CRwpZL9Ie4nHTZozBBQlnzTXQT0SrePkIfUdqm/4EhGn5Yv3Ys2ftlgBUKzAhqClBrx06iLbg9tpKQVBiAxqWOlC9LWL3jiG1cfNRiZgEwhlksHyuWJYEfpDvYHbNSVATGr7bJryLij8o8y9rpmyUHVo64jGUqrjZP949FbkY4FIIS40OdQcdI9DbvUluXYumxNtJmgoKgJku3MWf9D6x7takqw3eJugg+Rof0jmGG2upE1MxBZSS4P78iKecdVwWKTi8IrLQTEqSx9lRFQeh15gwIy3RaY+rp+FJSXBREbSmqAvp6OH/AE9YxMxslRyqlFHBSSofC0DmYUslt4KYgVINQR6wvm4llFy3m0RUN2bLamptw0GY2ShiE4hNbBaSn4gHn8ISDYmIV/liXMow7qYjNYtukpUdCzacDG+NxiWG6k8X4eRAfrCdYllyAQWulTcCKEctDHoaakl3Mf5b7r5ntobPWhTTZUyWfxoUi/AkAX1j0raE2WnId+WboVUPWoGh5isEYba+JkgiViJqRV05jkOlUuU2GsbYnaAUXnSUlRuuWyCeqUjKTWriGfsVjdUpJrs/7NBjEGWVIoNUEvZi4JqD8IVTDnmK3+8Tu5cqVAqchhkO9xASxe7AVjTa2HSA8peYEjxUUmlXahF60sDG2ASyCQQ9gSC5KiQHoWIDqA/DozwupJrktowUblQ82dssKAOUD3/aWS2qtGqAkUFb3i2IkCQgKDlNn4cjwhNspMyUgkpLcRUdePr6wXL27kLpZQqFS1NlUDTVx8xpC6azaMWpJzdSGUrbUtKiFn7maChZTcEvUcCCAQTqOAeEGM2kuUZktRBUhQYiyg4KVD8JSQoasqvCINqJlqQpeHJ7r/2SlE55JpUPVcp2rdJZ6EGEuJxKlpCjVSB3ajqwJyP0JI808I0OdcdRVHq+V9B5ie0JOIK/eShT09xItx3fPyjA7QEolgm6lnycDzsYrK8aQlKdFBJ85ZmJTrwnK04cK+ViGKR7qE/HeOt94QkdV4KOCW4v2A7SlJoQ6QC9CxJATX1PQG0WHZG0gEgJr1epZ6ljVn00jlctZGVL1fMs/jNh/Knd6lUOtm7RN6BHhclgoipQPwi6lDkL5RGiGr+6XwIamlflXTku23tlIxCVJAzrIdrBq1J4FiwF2NWClJ5liMKvCTfvHTKUT3oA8QLOKVZgzdeKo6PsrbaUhkgl7mjqPCrVoAz8Byhd2z2YJ0tSmSCxo9eb6APwfqHq2pBNXLkXT1Gntjwcqx+zDImTt1xLOa7OgryPxDKUgfzGDcJPUGKe7l8wtObT2ioq9IkxClKlzUrmZlqXLluQWaYqcs1sfvcpJ/C3CAsCAAEqy0SgpcJqlScya7tWJfeu8edLubm65GndjKSqY/5QVH1VlD84DGKlAsJYWeM1SlHyQjKPUmCcuXRI5mWv574PrA5xag//AJJTo0tBSR/SEv15coMWJxwOdm7UxKaypS0in+XKEtPmQA/m8WDB4hawe8KQQPCFBR5OEZm82ihlEtRdU2as85YJ/wB81/OLRs5SUSTlE1VLUQdHolKuI1o44w8pNDKKeX87KttJGacouTW5ADtqzn56QOmXxHpVoeHZ5PsgV6+XOJkbNBFowSacnZuXFA2C25MQhKXFOI5xiDP8GH08ehbiNtRtKmgVMX/sTilYRQE9aUpn5WlnxJJYJWr3XFG/K7M0D4jsZhZYVMStSsgzAPQkWHrFO2hiiskrU9G4nheKxVMz6kt6ot/bjDdxjSpBUkrHeXpwU3mD6wq/xfEW7zOnQKAUwJ5vqw84ueKw3+IbLlTwM09MvMki5WkFM1PRSkqHVuEc8w0pag6cpBqAVIBrwc1h3pwvJnhq6m3aiXGY1TOZMg2vLRr1HI/3gFG0gH/8PBq/kA/4qBjfaGAnqYtLSz1VMlAfPr8YglbHJ8eIwyeOZazVzomWWHKtQeLDVGujE3v/AJX8EqdryjfASP5VYlPLSdGmLn4dRbu5svkFFQF2bO5148Ykk7LkAurHSH/BKxCz8UJHxjfG4KV//SDS/dqTyD7x5esNfqUpv9n1E23NnSkSZKklalLWTVgMiQQAAHqSUVJ6BqmLAFilSq5jRJFkgZSeBKlMGvuAcQB9sgpKAZpmBJORNwl2s5pU2A843wa6pcC6nzVJO7cXHDye5iErXJdr8rGC34XahQkZFkcrj0P6GNJm1ZEw5Z8kK/HKV3axzY7qj1BemrR6Xjk5R9xKP9X6vrEI2xKSf/jSHrXeHEeIVs78izG0U0a9jFWMtMhXgw+fCzitSf8A1zB3c1g9GcomJZ6Ag1Iy1Yo8SkO4DBYKSD7Cxo3q35TdgTbJGMlTqIwKH0Mg4kKT6Uof+oU9q8Flw5mDPnC0IZQZVTQqFHbKQ7ODQ3Bik42NFoqBnuJQejEngA4NfQxNLxLKVMLHeOUUIJBp5Bg/TnGuC7NTJmUlQZakS0l2OZXhDdQRzZRD5VMMJK5bFQBqACokAZkhafVJBaItFXFoe4R23nHwUeITwPFWnwgwTbKJYAZUgWAsEpAqQ5NNXLlzCnCqBOaZMBPAEKP9IoB1I5w6w8zN4HcC4qr1Hh/lY8zHRk08EpJLDePmOtmzF0zHurAu3eV0JYiUG9kAqIuCGax4CfIyFKU5zxIdreFLkj8xrbSgoOHAzZXKjolAK1H+VH6kRY9nYGaTuygkj/VKFFIqSO6CSEa1JB5sTG2Mo/udv76EZwk+FSKv2nwYSpWU7pylw10uQx0rWnK7CK7jNoIzIyuoNldVCGKmFKFkhFa1Kqx0Ptfss93mmETC1gpIA6hIqeiuNBHM8Rh99jQPp6PWM2q3d0PFJKrGsrEJYZVMeBDeigWPmxrE6J638ax0WsD4H6YRXyopLaaQVKxbfsbRJM4bnPT7xbPbOr94cSp6e7YAFWv7PrYRVZWJL06t9XEOcDiKpzClzzaw5OYEproVjpSw28DXAgtkJ30gVL1DU8wKw6k4EZXJ5P7OmsJ5gKiDqGY2PCnOLLsyYiZKeneZap95gXIA4VBHnGPnJtunQIcEjl8/0j0FK2eDU5nYWUwtw0jEJtQu9m2P7SBUlYSAmmgrr+0UbF4kkkkADTSCcLNIzjQp+P0TCzaBAAALkxoqhEdi+xjaGfArRrLnKGtlhK39Sr05xRO1eDGGxs+WKIEzMge6FgLDchmbyhv9hW0GnYmQfbQiYBzQopV/9qfSDvtawSE4mXNVnaZLy7rXlku7g6LT/TF8OKbM3mjqNRKZipiSkGpel/16P9GApi5Vm4u5F7CnWrauBS8TS1ygPApfB1kDzCf3iaRjZiD90mVJ4FKU5h/MU5vjDx29EPWpeZV8TOy9kzZ1ZUiYtIuoIOT+s7vx0hljOzykAZjIRx+8lqI5lKCr06wrxeKmzT99PmL5KWTzYOdOQ9IPwexJk+WTKQuYkPvWQP5yydOMVp9hG49ZX7FX27ggjKc8tTGoS/zaBsKoZXKgGUzV1BcuKeyKH3OZhxtrY6UpIMyW/BO+RfW3zvFbkTmIzFgCXYfhUHbk/WsRndmjTzFxZcNmmS29nmHg+UfJ4I/xdMs7kiSk8VDvFeZP1SKvhpqnqcoFCT9VhrhsWE/5Yr/qKu/4eHGjecJGVOrIuPWqLrsza20ZyWRKmqRyQEJuWqohxXz61iDb8tU+UvDYmWuQqYHSpVQlQOYKYC3gB5F9RFZVOKmMxa1nRySARysPqsNNn4xCkALAUnNQEJUNyXMUCAoECqstiAFGiiBGzdjJn2ZwJcKqZh5aUTyCjMBLnJ30hSSlaUhw5GZNUK4KZiDGm25SVSVyzlK905klLKTLlBKSlVinJKPXvke04BK1zRkzkzjOQlUySlO5LksFIV7staaLAIKUgpBKgopgnG4Yyu+AmJmMEnvFOkBDjISLboSF5XJmLQhnSj72V5o3YfJUMIqWkkKQpwSKEMWJD1taLNg5qVIt0BcvXgABz8uJANcwc4pUSEpWhTtmd26gvFs2ZiQU3Kb0zLiL5JSddSNM2aHCAyeCUsnW6UhjxrGylTiMpJA4MQPMBiz9bGkaYhUvM6kqXq5XMI00zDrHk4zDD/8AXSeuc+hVN/SNcW0sL5maUYvmXyDysKQQ4I6ilrDTTQXiodoMKy0pQklSmAFK1p8TrFxw2PQU7khCP5EN5br/AEYqfatKlKU5LcC36fVonPc3kZKCXURIRnLkUHs1qeFCOF9IJlbMfI4UjMwzbikuWFapy31fXgWDwWKKdSzh2NaF/KvOHc/bqVzM6pMtX3ZQc2apIO+ClmOdRWCxLkueEYtLAXnginbMVh54QoBTMeSgQFD/AGkW5wxlyilaSlgiYSHOh4K6ExjDbWk5VCWmXKLXAUrMGUG3nUkklJIFygKGUsACnGsSBvJUzpIvQOW0LuxhJ10L6bdUx9gJpMwIKVZjRhR+XWHwStDFDUfKADcs7uDqlP1etbPxOWbKOcICjlUs+yRYkivuuYtuKyoLTAUhgC1SeYy1WCKgjSsZX5Xg0pKXJOvaSCXVMEpWqPut3pmUC2ocWIj0IMVOlZ1MFkPQukP5KD+sehdwNsgROGqehhBi/EeVIvUvCAJKjYD9Ioe0iCpTdY0SaRKCaLN9kOPybVlDSYmbL/2lY+MsebR0/wC1jBZ8ElYH+XNST0UCj/ktMch+zvZc1eNkzZaXRJmS1zFGiUpBs+q1AEJSKk8nMd823ITi8JPkoIKlIIA/EKoccMwEWg1tIa8fPZwNGLajE8hU+gjEmSogZ1CWh/acqPRArrq140/i5ocA5OQpyZuIjRTBiolRe5q0GMpPhHOGnHl/wNcJjZMsgypPfL0XPqgHlKDJ/qzX5PB6tqTpw+/nqUNEuyRZgAKAUFgISYXNMqkhKBdayyRysSo8kgmHOzdqy5Kh/Dp72bcz5oDI0eXLdkC28SVV8jdV1dsKtryKl3/tkWN7PLy51J7lBsqY4KuiTUm0UzaclKFOhyHLni5pSwagjo+MlmeQqYtU+cqwa1HYJApfVmuwEV3bmwkygUzT94R/ljSh8XA3pz6x2pHAISzayyr4dQJ5gcqgFgwFzUfQqxk4h7eUJZqShTVAo3lavSD5VUpKCPZBBJDEg6nhkI9PPNVFtWO5bojE4nLU6QUFEZEa5FE8lTK/Bk04GEM8qSWWCirHMGtcdYMw+0VrX92gKWp23gCwTo5vlTaG3WySjtVhSjMmKyJ3lCkxABDpRqoghwALOLXBIeTai3RlSoKzZ3CTlRLQls2VHhALFKl3UQQ9FJiSXLWkKRPRhUlTKWZs1a1qZwxl4dbs4Jyqo7vegWO2l3ikIBHdjdOVKUS90ES1MPEA+pLNeoApFGhtNbqoG2fLXLYp3kKY1DpL6tp5FxFxwTmWCwFNCCBStFA/8haEmysJMlKMtQdL2NgeIIsW1F+cWSbLATRLHqE+ivD/AFNEq8xnk3whfNwSlFgqUPzS1A+svM+nKBZmy5nvSFDUCaEUatJjaGB9ppSkssLQTYLSUvzB8KtYDUhRZlE+dv8ArhGnphk26/VH6j/CSZqby2GhQULT6oJAH1SEHaydoEHg7H9ob4RPdh7gefA/EfMQj2+rMSdODlvSJPehl4b6FUSClTHyPGJVLEGLkgisRjAiI2Mo1hEUswxwk4gE2LFPkQR5UMRycM0brR6RNu+CqjXJlM/dUkuQRStiLGGWA7WzpSBLWEzZYNErHh/IoVT/AHhWiXHly47bfIb7FkX2iwai+SYh/ZopjrVw4ePRW04J6v8AKPQvgRG8dlp25tJSZYlvU3jHZTsRMxxC1PLkO3eHxTCHJRKB8amBc2Sxd2aLDsjsOJijicZuSgHTLUcpWNDMLgoTbd8R/CLu9rdpUy0grPdymyolJSkTFpSGCUJDd3Lpcte4diPUFvhBkhEnDyDLlZZUiUFFSl0AuMxUaqWXqpnNByikdoO3Zm/dYfMiTZSqiZNNLm6JdPDc6t4YWbe7QTcWQFMiUkuiUl8qbjMTdaq+I+QEI1BjSDFU7fJz4D1Fw49dI9LMv2nWfdDhL89T8OkQYchQYxnNlsIqtzZJqEPVhS15jvkAAUSLJHBvK0E4BC5issvKlIqpSqIQOJPyFSagPC9EnMy1HInj7SuSRqeZDDnBRnFSQnwyxUJB8nJOp1Jv0AAvGSWFyBpyzJ1H74LfsTbCZR7vCs7MvETPEfyJ9lLuybm5IYqgvH7DRNKZUkGash1rNSSWqstRqADRi1jFN2etS1hCCBqSfChIuo8rczQCrRcdjbbSHkSCUy7TJxAzL4lI0cOw0AcuN03jXHUjJX5oqkVHtHsdKHRLD5aLWzueA5B7esVjEYVUghKwRq1iA410qAeREd3/AMNkTgFgNKlAAFnzHgL5qlyeLu5dkGM7EqzqWsAnKSE0oXYPWrAq9D5K9K+B9PWpnK9nbemSXAVmBNUqLoUwYHKaZhZlAgikNF9pJC0ZVYWTd3CJYINHqUEtdgoKZzU0AZ//AIUMk2YU6snoxUo+mUecDK7EthkKCTnUVeW8EpHz9YTZJFvFjLLQrUqVNXllSt5j4lFaQ1SQAiWmwZmN/Q7ZuAM2XMBP3iSpR0zJUQTQU3VAbtmUDpFlVsESpsmYlIp3VBZijfSdCSxTQ6kmwgxOxhJXmSbMx5GqVcwUmo5sY5oWereWC7LkFKMq65d0aqSODaprbTThEG052Rt7KT4akJV+RVuoJBGvCGm0ZiQl3yvTUhJPsm9DXKeRFwYrWL24oApUlC0G6VBwetbj3hXgeLRjtVkG035uO4OvbU5Ay0KTdJAKT1QQUnWrPzgROKlLO9J7sn2pKikdShWZJ8iP28gy1/5Ksp/0pihd6hCyN/kCyrX10krSCQQQp6guCD0MI2pe463w4doMmS1JG6tK7s+6r4ln84S46collBm/vDBaXDGohWEVLeUJUo9R1KMumTQIjaXKjMwhNTpCte0Vk0oIk8jccjRU4PljGJWlKXPlCuWo5sxvE6nUXMcdyDzMSp3FoLw2JzM94zLwzxheG1EUoi20H93yj0ConqAaPR1Dbjp23O1KgovlXNBohLmTK61eZM4vw0FIp0xapizMWStRupVSeHkBpYaQw7kPa0Syki7RNQSKbmJTILvGDhHeLArDgBzAE+WWLCFoZyFsrBkGPLSUnLdXOwg7DLjJkqmOWbgY7Aq70KSCC6y5jImlSsqXJVzYBtSdBxMSzJJfKfXT1gcrIdKaPc8eUOpJcCtOeZPAwE0BPdoO77atVnh0uw0fiSYJwM0qUJaSUpYlSh7KXDq5lyAOeQWspXigkfV+MEylMjLZSqr4ton61J4CKqW33O/W64ii67I7Ub+Y7spBAloegCWIKq6AAvqW4ReMPttC3SWzKylQ90MMo9K9V8w/GZM4GalNkuSRcAAuRVzoBxq8GytuTEBayarJVVnZyR00PQCNUZxwmQnHcpTWOx1uemWsLDDQAcmSk/EK+ECbQkIKFBhQPYaFCv3igjtWtKgCXHdSyXepKXP+4v5Dm86+2ClS0K95UyWf6JZSeL3t8YbfFx56irSknXoWvFrSUiofKQOqd5IvV3KRCrGbQSEFQ3gh84F+7NSRzSTnHIqPsxWV9o1rzoBIUkd5LL1zIckW1QZnoPJNiNrzARMQWILh2I6flNm4E8YRuKbrkMYulL4MbbQ2wuWzZZiFpJYjdWl1JII0GZBoKjKCNDCWcUt3kvMZbsQSM0o0ZKuXBVjSxd8TZwIBS4lKKiE37tRYLR8E9RlgA5kKzopoeCgbgj2gYk5bvMuStKD2yyiabhMxJp+8bKn5kssZstAp2WPM36GIO8beT4dU6p/ccDEsshVoncdRBqWk7XBGZuUUU45ggwKraATQVMZxhzKYWHxjCMDC7bC5ZwCKzLLqjdEiD5eEdokXgQ94O0CbFq8O0ZTL1hvLwzho0GELx2A5BJJcxN3UTpwZMbCWdYZAeeQRUuseg3+GMegUG0WGRK4wYJOUOA8QdyUAE2gvvlFNBSI3kYDnKegEDz8OQ7wzlqDmIMTMzB4DAKZEhz0hglgmM4fD0fj+kZWGHGITeSiuhRjMNmHLSFs5bBlev7w5xBIFYDEkKcmGjPaLKLaoTuBvn+UVqXv5RJLm7pJNeUa4/Z5cqBflZqwvM4pobmLwabtizxHbEbYfEUUTqMg/X65RLi5wykdf1rCyXiw4GifnG8yaFEDyikZcsWapKCG0yaCtR5JA8gBEUue8taTpMSr1SR+kBpneJ7E0/SIUzvHU1A+B/vAvyj3+b99g+bNKVpWkgFKgeXN+AY+keWsOQmounobfBoFmTARYPQuOX0PSIitstbbp5MXH7Q0pZTEgrjKJIlWQlJfKu/I6KfiIymdQpNxSBJkxzxMSycItRc3+fWFeJWgxpw2sIkySogJp9W6RvK3V5SzGlIhk5kLcwYqSQXZ3reClmxW8USTMEyrUiRMkaQV3RmAFJc2MEysAEiG2sKrqLP4fLWMjCE1ENVYXMQwaCU4SWkMtQHnAfqNVqkIZWFLOInlYR7wbLmyEnKF04wWJUpxlmJPKObBHApThC+oiQYB6RYsUhKwkpA5xpLwyXLloWym4rq8GoFgflGIsasMg3VHoNiFm2h2ImlsuVQ5GvpCjE7CmyqFCh5GOg4baBbevw/7ideJceFweH0YnVrDJbmmckxOCIL1ERgpeOtTsHKWN5ALmrpFPSsLcd2LwyrOg1saehhdkkN4i7HOlTWSwqAXiCZMoTR2tFzxX2fqDmVMBHAhj62hBtXs9Okh1jKDrcH9Ii07yjRGUe5X5qwoQpxW0QiiQFkcagcmevWDNoT8oUApOewANuZ+tYrpQkA/XpCNZKxj1OnYPYuExGGlzCjKZktCjlWtkkjeoTQBQUA7+EwFi/s3w5JactOlchc8BYm6Rd3WkXLRD2P20FYViKySpBdRDIWvvEKHNzNFK7qdHMWLDbbQ4UpNwkOlXtOKbwGUlRoc4JazW1LaRcSpn7HzldOIvr3fL8/0I1T9kawf/AJDtXwC/Bs76jTURfZW2gDRyqpKcpSamxe2pFxdqRJOxPebwKLGjMDUjmA4DenFoK7WLsrNHPMV9l5SDlxBId6gHzanE6wsV9nGJC8qZsouGDlQckgNZndxraOsK7sKdSgDRnNntUeGhQH5mNRhpSicyaVdw26RXqbO3DlUukgKObOUD7O8aCxVLFHuv1tE2E+zebvGZMYCpZJaj/VtY6BhseZI3iGdIoQ4oBlCnYqGdIZyS4qHYs5U5N05lORUW9GLClm0NKGC02gxikyi4HsKlJZzqC1yQHao+TVMN8T2OlJQQKFgQ7Zj8fnrD6fNqbAoYs4UHoSklw5qdKhSSwcQJtjFEyyQQzFnZxTX9+Z5CFeEPGKObbR7pFFn9/S8Msf2fVIyiYSAUhSXIYpOrw87I/Z+MbiJk/EP3KTYU7xZLlLt4Q9W94ANWLn247KomygAh1EnK3sBn8hT1I4mGUm8meW3dRygbUlSzu1PKNJmMnTCcqWHGDxsFMpeRQCVAkekFSZIYwcsp7CAbPnzDvLqOf6RqvYC7FZiwolq0DRNiQyXN9Y5BcSpzdiKTZUYk7KmXEWAYdy41giTJNiQGjmgJFcHfooCaaPE8ja63+8RTjD0bP3iY1myUWNom40UVsDTtuT9AR6IZmEQ53fhGYTcNtR34YVBDsB6j4RrK2WgDdJ8rRS8J27xRG/KkLq1CtJ+Soe4DtmlZZUopIuygoerD5RVakGYXCSGSsFpQ8a19IyxAZQfQuC0S4eeiaygCC12APzgxoeiYqmk+EJNrpLMOjxBi8P3krIRy3mMNsTIBrqPpoiMpw8K0Mmc02r2JkmYHQnKbC0VrbX2dymdCVIPAKp6P9PHWNrYElQJalebwhxQMxwN0uA/ERnlUcItF7jk+F7OTMMpRQoTEKSyg7EhwQx0IIB51GpiKZipiCXDXc7zEeWv946HjtlhyH3a06QjmSUh0tb6tE97fJZOlgrK9vrcEGwIDEUrmcVYVAcN7Ig/DdoZgAZdQXFS1waO5FUpsPhYbE7LQoKcB+IDQuVscpG6oiKLUDfct0vtJnQokqNBRwouG5AFlAeyD6Vkl9pwQyFqQkUSwZamKg6iOVMoNmfNY8/mzlJdKmNOnrxiXDYqmvx8tX+tIophuzp0rbAKSAoJZmoXFCRlADgCpGUKax0jEnFGQc0ohSQQFpcFBBDAOlwhQSAHGgrmABihYfGL95wGblaw4crVNIbYLHzd05gWAAJd2L0PvDfND01ht/Y6q5Oi4XE9+kqQSzNXdKVJzUJB3VB0lub1SqoMzZ8yfNEtBG+pVGokBhmLaByWvUNctV8HtNUr71IBSoNMSSWWAD1yqTXKqt2LgkHomyFAoSoXnBS+QljKyGfdfOkluJA8KTHOqFlLasDzYkhMqW3/rQT3QAcqDeL8SlFz1UTqGZYkJCCqaUpABUok0SAC5fgA/zgN/ulHMpITXdy5mQXNwQXykdDoaxXO3W1lKUMKmg3VzCfaqcqfyugqPFk84ouDJFbpUVDtJtATppUmiSyUOGUw1VwUXJ5OBpAX8EsJpaDjg0sKJIDv5B4IRhyd1JAqaGzM/WJudG1QQMnBKUml+sDysGoUUxEMZkguz2A83r+kaDAglizjWtbc47cqC0K17qtI0XNpmNDoBeGM7AJUauDo1YyrZLF0qdmDEU1/aOckBWL+8UWd0vbnEc1W9XTlDQ5WqHIduAgLETHUAAKGGTTBKLR5KJeprGYkWiunoI9E9g/iP0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54990" name="AutoShape 14" descr="data:image/jpeg;base64,/9j/4AAQSkZJRgABAQAAAQABAAD/2wCEAAkGBhMSERQTExQVFRUWGBcYFxgXGBUZGBcaGhoYGhoYGRccHCYeGBojGhcYIC8gIycqLSwsFx4xNTAqNSYsLCkBCQoKDgwOGg8PGiwkHyUsLCwqLCwsKSwsLCwsLCwsLCwpKSwsLCwsLCwsLCwsLCwsLCwsLCksLCwsLCwsLCwsLP/AABEIAN4A4wMBIgACEQEDEQH/xAAcAAACAgMBAQAAAAAAAAAAAAAEBQMGAQIHAAj/xABDEAABAgQDBQUFBgQGAgIDAAABAhEAAyExBBJBBSJRYXEGEzKBkUJSobHwByNicsHRFIKS4RUzU6Ky8SRDNLMWRFT/xAAZAQADAQEBAAAAAAAAAAAAAAABAgMEAAX/xAAuEQACAgEDAgQEBwEBAAAAAAAAAQIRIQMSMUFREyJhcYGhsfAEIzJCkeHxUsH/2gAMAwEAAhEDEQA/AKpKJNYJSDGZEthEyUR53B7vIZsrbs/DuZS1Je9aHyhvgO32KTOQpcwrSCxSWYg3px5xXZgjGESVLSBxEDkScIvLR9AIxgKQoaxBPxCiWBvpCCXi1pkJbheNNkhZUVqUY0S1a8rPPWjhyGeK2ahRBYEpLxGibmIo2kECY41rEiEs3CEUU3g5ydZIpqSBr5RIiXTWJyQYhyUvBqgXZGQE3iQrDUNYhmLAqqIZynDAgW+vSOjjBzyiLGTt4B70gVcxjenVzGwIzKTmdgpQcWaN52ISE9K0AEHbbdDZVWQTJpFmY62J8oJw8xQZnIIPCsDJWlSUE5qgqYnRyB8Ex5MyWqYmXZ7nkKl+AYGGUHyF8uJviprZTY6gtbpeBv4oK3VhxcW48oIRhUEPmI87cuUDTNmqLKQQQaBtWuSR1H0IZwkGE0R4vEiiRLSdQTRv36QDJxudwUZTUDMGfm4o0exmFWg76d3QglxGgSSQA7PQVpyNWhHB9Sm7twT4ael8rgtew/WsSy1IK1EEMLdNWiFKQHdLNqPk3ONsNJKBmfeNW+TxCbt0isVbthKpFHSMz6EU9IllLAYrSZbElgHBFHN6VjyS9zW7Oa9NWifunDqNWeo04RlbaeTZiuQrC4oE5UlgXrZuDctInCnTZ2e54cuD0hF/F5VJo41IYZda8oaoxaVADUV3dQPr4xT2M+pCng075Vme7EMfOwAjEhIcHMkli5F/ix04RBLmKzEpDpFAPWzBvOGOGmlRAMsJvxf/ALhsNUCdxXAUop4qPp+0eiP+NGgJj0NuMvm7M43LkQZI2StdAIbYLDIKXNIZYZCwXQKc4DavJubrCFMjs0BRTmHOC7PIlELArB8mdVyKxPOmCKKWcGaTfUOw2NTlY0EbpI4tCoYpIFo1XjcgzEiC5YySquB3LmgFtIlkznq8Vaf2gRLY5nJ0FfhrFi2eFKRmWMguE6t+LhAhJt4OnBJWw3vUksCTC6fjHUU2YOOJa/wiH/EgxAoAoAmtnFWHJ/6TCxeL30zKs4cWLFnppR9Yqk5qxUlGe2Qbi8c6C3rESp5yyy90D1BIP6QPPTlWpNwDTmCxB9CPjGhmDuEEkbi1J6BYzD4oVGpaPmRB6t6bRNhi65hP+lMI/peI58yh+uMaYDEJ71vfQtI4l0KFPNoWq2skod6UcuOH7RVaNWK5uTgWDGMFtwly0j+kEt/UfWNcOkBE1ZawQP5yx/2hUK8fthJnLZrp6UQkDpQfHSNUbYT3aA7OpRPkAB8z9PD+HwTUn5pDTI+7d6fXm0EzUhCghHhQAkNqp3Uf6iR5Qswm1EpWVH2A4fjZP+4gxLKxQYB+Wmt4dQt2BtpKPcOEssVqsKJFKqNqa3fk1eQs7BpYsK1f4n9KmC14gZgHogN/NXMr9OgjZBATmYFRLIBGvvHkHH+0QuxZYfEd10QmMpSVMtOoN3YM9et24M8SYgKuCgh6/WvnDhOFelzcmrknX4v5jjC+dsrLMJQXIoqu6OINanTl1dsup+GrjlmvS/EKTt4RnBlhm3c1swDluESYgFelf06mAJ85lAHKOFP05xhWdgoA9Rz+IjzJaclKpHpxnF5iY/iUZrC9zc9Ht/eDsHMR4SzkGmYEpDXJfdcHrAyQlYHe1Y0UG8weUFJkEMScyNAAAAedXJh3SwSc23kNEhQN2S1FUZufHyGkZE8AEAVe5GWnEA3+cDFOZWpsaUDGwJ1Z4NSnUptUPpq7OdeELWSUnjIN3hrvan2U8ekejWdhpYURmVf514R6DtQu8qOy6VNobHbISGAaESpmWggWbO4mJuM7wa2osa4na5Z3rEC+0xysBWFs+aGhXMxgEGOBXBXkaYvtBMPIQN/FTJpCQSomgAhbOxeZkpBUokAAXJJYAc3jpfZHs0nDS881u9IDqcsLHKztlcA9Ug8GdRvkDajwFdn+zSMLL7xe9NILk6OKpBNhz8zBGN2kSlLWIIHMhnHxs2hjXae0iVZGPn+3xvC1MxIJQs7qjQ6pOhA5cNRGzT0+qME57rT5JJcwBe9VK6K6cRzBr5RBjJmRRlm4N9DqDexDHzhdtXaJlqVLWGIAIrcGy06FJ06EXFFWM2t38vKX72UCxf8AzZYcqTzUh845ZxdQjclGGO5mblNbuqHGN2wFSkzEmqCJcwcnPdqtxdB5mX1hPK28SqZK/wBVG5YALSc6P9wAPImEEvaJzqcnLNBQvhWx8ixHOsCTpxSoE0KVA+evlCSm69iygtyfSX1/0aL2wpK5UwHwqB9W/v6RBtDGEJWng7XoMwb4fOFOOWAVAWuG4Go+beUa4vFuSeICvUD9oRzdsMY4jfRjxePUVEv7tf5B8gPJojw+OPdyi9gr4qPxhLMxVQ3up/4gfXSN5k4pEt9ZYIYpLgrmB3BIuD5gwIzeAOOJL1HUnaq2ml/bloHk5V8h6wywHaAiYkP4QpZPAAW81U8xFVl4pkJ4qUtX/FI/4q+MT4PEeJT+IpQDySyjX8xT6GCtR17hcUpN9l/4XzA7bJCRRyW4eh+f/Yh3hdppUcwOjC1g7U5u/VRHBuZ4ScQSqwAyp6qG8eDBL+cwHSGGE2pvZWoneUQ4YUoOOYkADiQdC+iOqnl9CEtLiPxZ1CViiQySylNWrpTZ/wAxq3Cp4Oxw0sMEpFOAihYPtAEpdVCTW12sB0tyaLNgtolQyuwrmOp/COA49G4xVrquSDT56G+0NmomKcbzXIsL24kWe3UuyuenIo3BJe9P5Xt5k9YtmHAIYekJds7OTMLpdXHRPqPEOlOekZtXSjJNPk06OvJSWcCzDyQRvkjLZJq2nhb4mGKZKC6TUEgspqMxGWwGnQiAZc72VGvxLaQVgpebxEgKtSldOP7x50obXTNrnuyg+ZMAULnnRnvpr82jZMwsA7KAN2fnWIBMKVFIAUzC5ewd2sdfOPE5zUHLQg2y0041eI7LeTnJJBwlILFQSSQHLPpxjEBz/FrpqRoNMw+Ueg7SdHNsbjakCAZuLg7tpsVeDxBCqoW5QdCOHURW5k8mCkzWpJqwvFY6kKJmKJjZUtaoP7PdnjiMRLlF8pO+2iR4umg6qENHTrLJy1bZafs77NFX/lTRugfd+d1EaOKC1CeMXnaOMCxkdvl6C39hGcUvuk5ZTBhlZqMNG4QtWSQ4Aze69/ynXofWsdp23RPW4uPJnMAMkwsw3VnQXq1068mhDtnaC5ayiYCkkUZmKdFIX7Qf9iAXED7U24QpSFAhrpO6oPqk3Bo71BIsaQqXtkhHdTnm4cndIpMkqL1TolTPu1SoA3Hh9RVBV0MaT1Xa/V9/M2O1u9HcTSmhJkTS7Je6VGv3S7EVymuhCk06cpCwqqVoV5gg1BbUN9UiXaOCyAHMlaVE5VJeoASczNuneYpckEG4ZShDM71BPtoFfxJHDipIr+UH3QIm3WC6/wC1yuUaY1Qunwmo5cR5fIiIMViMyUq40P5h+4b0jSXOdKka+JH5hceaXHnygD+KBlrTyCh5f2JETDSylxyifETyUJPVPpUfr6RDOxG6noR6H9jAwKlpKU1qFXHA/vB8rYSikBebxGqVyjdmGUlyq+oekChtrd0Dz8SBlq+6PgVD9j6R6biagP7Kfk/6wTL7NZsxCyQhgSGJS7sFS7hyLpzeZpEMzs9MS6iaAO5YDgCFVBTS9ANcpjqOlBmZk9soeyR8XV+sEzF5QjWhs/iLFQtfeSKPaAp+zZqSVsVAZcwoFB2CVMCQUmwWHB8w4+HxrErV4qkD8WnoT8IVrAHy7HxxeWjvlDHmqpV8adEiD5U8JSxvQqfixYH8oJpxWrgIr+EmMMx0LAHVWnUC56c4Lw816qcpHPxqPsv8VHgTqRBuhWr+PPsPsHiVD7wlnpLHAVeYebuE83VoIsezO0BSUoAzFi+UslIFHUXpoR1SKmkVDDzyskOH8RJsnQEtYUAAHIB6CCkzUyU0JSkFyotmWr3lNrwTo/EkxfTm4v1IzipZa9kdX2biysbyi1HFA/Im5HI3evCHuZBFSBTlp+kcs2VtCecrr7pNG/1CKXekt+DPwGsXPZM+WhOZShT2lqseqiW8yT0tGqlJXH+TPOO1+d/Ah2ns1l5k5i1qMOvE9KecRYEGxLjrS5HyMPcVNTMScjqcXAp/19PFdRKVLKhv1BOjvUuBoKDWMevBNWuTVpTdU6XYaYglksotbR34f9cIwp6hWoFL6tYUbi55F4GwmOSKKerEHQijEk2UBx0houQ4dICm3VCjgG9NeIPWMaiiu43lY1aQzK5UUaaV1pGI9/DK0KW/CwHpmjEPTDZJ262CMXhmAdaN5J6XHnHITs3LSO8SHqg6VSeX9o592v7NqTic0tgmZXoqxgTuPmJ6DTe1lJRgRwi29itmJQ84qyqOZABFGa7jmPhESezExnJEGypwTKQhxQDlpWJybawaqUeQvGz8pddR7wcj1/eEO1drh906XBHxGpry+DgxWNKAWJfgWY1Hr6C8IdpY2Sf87DkcVylZVDjxQT1GkX0I0rkZJx3SuDB523lFOTES04iULOSmZL4lCxvS7Wqk8DAg2YJm9hV96C4MpbJnAe6Uu00Wqg5qA5UkPGx2bJmD7jEoUWoieO6WOkxzKPmpPSFeO2fMkrCZqFS1GwULj8Jsscw4rGnPKyHHE1T7/wBGZqDKJRMSoIJZSSClctVWcEUUzsWZQfmAHi5ZlLSpJcGqT7wF6VYjh5ikWCdOCpYTNS4alXNGNCOQFflSFO1JRR90nfCk/d9XGmhoPI8zA20im5t31+olmIPebgpRQqAA+hJLAPxgzZ2wCoqJILVLFKhUgCgU5DnRzX0n2fs8MVFSQpJF1M2lGBepahegcRYtnbDRNf7tqXJJUTZ1EknQUBYaXrOm+CsnHRrdyBYDBBgEn3QoBJBIYF3UlQdyzNfRofYfsqStISGKkqBU6gTRVCkKyEF28PDzaYbZICBMF0slfF7A+dB16w2kYkBUpQ0UHYOK8eH94Kg5xJS/EvfXQqieyZmeIlRqC/MBJHRgB5AaRDN7NzZWbIdxAzFJqlyAkUuAQoOxDgJ4UuSsSmXiJqeC1t0zFvgxj2JnAyyab83kaJCnblvCv4Y0eEthjjqyUmzmf+CrQvPLQQjeIlk5kjM7pFKoIIBSQxcg6ELsZsuWpClhOVSPGKKUEe8RQzAmj2KkFKqKRMftMmTLUhmD0b5UPK/pxitba7JhUx5IH3aqk+0uyhzSA6CPzjUM09FYUeQ6f4hu93BybG7MUgBaTmQHBAL5SauknxIUlyFGrAgsxjXDT85rupTSun7qJ4XpFhxezZmCzZUAvQpU7OCFedQCRqHHtF0+1djJCe8lEKyOd0uDKKQtNfeQMyDqwSeMZZwcXTNKakrQXhZ5VRIoKs4cnVSjYU1oAKDV2MuekVcFQsr2U67oOv4j5cYr+FxJWkVTLQ9n15jxLUOnpDPD41Kapv7ygH/lTZPxPSJ3R3r/AKHypqnzKV3aTdRGZaq3SgkUr4lECusWPZe05CVBRdah7Uw51DpQZB+UJPMxU8RJWqqiJb+0vMVHmEVWo/DnG+DmSRUoXN5zSQimvdpLNT2lGgjVCXx+hKS6cfU6rge2MlW4jMsi6ZaSWPMgMK6ki0CbR7xRzEZL5UggqPByN0epPKK1sntohBCN1I0QhI+CRwpZL9Ie4nHTZozBBQlnzTXQT0SrePkIfUdqm/4EhGn5Yv3Ys2ftlgBUKzAhqClBrx06iLbg9tpKQVBiAxqWOlC9LWL3jiG1cfNRiZgEwhlksHyuWJYEfpDvYHbNSVATGr7bJryLij8o8y9rpmyUHVo64jGUqrjZP949FbkY4FIIS40OdQcdI9DbvUluXYumxNtJmgoKgJku3MWf9D6x7takqw3eJugg+Rof0jmGG2upE1MxBZSS4P78iKecdVwWKTi8IrLQTEqSx9lRFQeh15gwIy3RaY+rp+FJSXBREbSmqAvp6OH/AE9YxMxslRyqlFHBSSofC0DmYUslt4KYgVINQR6wvm4llFy3m0RUN2bLamptw0GY2ShiE4hNbBaSn4gHn8ISDYmIV/liXMow7qYjNYtukpUdCzacDG+NxiWG6k8X4eRAfrCdYllyAQWulTcCKEctDHoaakl3Mf5b7r5ntobPWhTTZUyWfxoUi/AkAX1j0raE2WnId+WboVUPWoGh5isEYba+JkgiViJqRV05jkOlUuU2GsbYnaAUXnSUlRuuWyCeqUjKTWriGfsVjdUpJrs/7NBjEGWVIoNUEvZi4JqD8IVTDnmK3+8Tu5cqVAqchhkO9xASxe7AVjTa2HSA8peYEjxUUmlXahF60sDG2ASyCQQ9gSC5KiQHoWIDqA/DozwupJrktowUblQ82dssKAOUD3/aWS2qtGqAkUFb3i2IkCQgKDlNn4cjwhNspMyUgkpLcRUdePr6wXL27kLpZQqFS1NlUDTVx8xpC6azaMWpJzdSGUrbUtKiFn7maChZTcEvUcCCAQTqOAeEGM2kuUZktRBUhQYiyg4KVD8JSQoasqvCINqJlqQpeHJ7r/2SlE55JpUPVcp2rdJZ6EGEuJxKlpCjVSB3ajqwJyP0JI808I0OdcdRVHq+V9B5ie0JOIK/eShT09xItx3fPyjA7QEolgm6lnycDzsYrK8aQlKdFBJ85ZmJTrwnK04cK+ViGKR7qE/HeOt94QkdV4KOCW4v2A7SlJoQ6QC9CxJATX1PQG0WHZG0gEgJr1epZ6ljVn00jlctZGVL1fMs/jNh/Knd6lUOtm7RN6BHhclgoipQPwi6lDkL5RGiGr+6XwIamlflXTku23tlIxCVJAzrIdrBq1J4FiwF2NWClJ5liMKvCTfvHTKUT3oA8QLOKVZgzdeKo6PsrbaUhkgl7mjqPCrVoAz8Byhd2z2YJ0tSmSCxo9eb6APwfqHq2pBNXLkXT1Gntjwcqx+zDImTt1xLOa7OgryPxDKUgfzGDcJPUGKe7l8wtObT2ioq9IkxClKlzUrmZlqXLluQWaYqcs1sfvcpJ/C3CAsCAAEqy0SgpcJqlScya7tWJfeu8edLubm65GndjKSqY/5QVH1VlD84DGKlAsJYWeM1SlHyQjKPUmCcuXRI5mWv574PrA5xag//AJJTo0tBSR/SEv15coMWJxwOdm7UxKaypS0in+XKEtPmQA/m8WDB4hawe8KQQPCFBR5OEZm82ihlEtRdU2as85YJ/wB81/OLRs5SUSTlE1VLUQdHolKuI1o44w8pNDKKeX87KttJGacouTW5ADtqzn56QOmXxHpVoeHZ5PsgV6+XOJkbNBFowSacnZuXFA2C25MQhKXFOI5xiDP8GH08ehbiNtRtKmgVMX/sTilYRQE9aUpn5WlnxJJYJWr3XFG/K7M0D4jsZhZYVMStSsgzAPQkWHrFO2hiiskrU9G4nheKxVMz6kt6ot/bjDdxjSpBUkrHeXpwU3mD6wq/xfEW7zOnQKAUwJ5vqw84ueKw3+IbLlTwM09MvMki5WkFM1PRSkqHVuEc8w0pag6cpBqAVIBrwc1h3pwvJnhq6m3aiXGY1TOZMg2vLRr1HI/3gFG0gH/8PBq/kA/4qBjfaGAnqYtLSz1VMlAfPr8YglbHJ8eIwyeOZazVzomWWHKtQeLDVGujE3v/AJX8EqdryjfASP5VYlPLSdGmLn4dRbu5svkFFQF2bO5148Ykk7LkAurHSH/BKxCz8UJHxjfG4KV//SDS/dqTyD7x5esNfqUpv9n1E23NnSkSZKklalLWTVgMiQQAAHqSUVJ6BqmLAFilSq5jRJFkgZSeBKlMGvuAcQB9sgpKAZpmBJORNwl2s5pU2A843wa6pcC6nzVJO7cXHDye5iErXJdr8rGC34XahQkZFkcrj0P6GNJm1ZEw5Z8kK/HKV3axzY7qj1BemrR6Xjk5R9xKP9X6vrEI2xKSf/jSHrXeHEeIVs78izG0U0a9jFWMtMhXgw+fCzitSf8A1zB3c1g9GcomJZ6Ag1Iy1Yo8SkO4DBYKSD7Cxo3q35TdgTbJGMlTqIwKH0Mg4kKT6Uof+oU9q8Flw5mDPnC0IZQZVTQqFHbKQ7ODQ3Bik42NFoqBnuJQejEngA4NfQxNLxLKVMLHeOUUIJBp5Bg/TnGuC7NTJmUlQZakS0l2OZXhDdQRzZRD5VMMJK5bFQBqACokAZkhafVJBaItFXFoe4R23nHwUeITwPFWnwgwTbKJYAZUgWAsEpAqQ5NNXLlzCnCqBOaZMBPAEKP9IoB1I5w6w8zN4HcC4qr1Hh/lY8zHRk08EpJLDePmOtmzF0zHurAu3eV0JYiUG9kAqIuCGax4CfIyFKU5zxIdreFLkj8xrbSgoOHAzZXKjolAK1H+VH6kRY9nYGaTuygkj/VKFFIqSO6CSEa1JB5sTG2Mo/udv76EZwk+FSKv2nwYSpWU7pylw10uQx0rWnK7CK7jNoIzIyuoNldVCGKmFKFkhFa1Kqx0Ptfss93mmETC1gpIA6hIqeiuNBHM8Rh99jQPp6PWM2q3d0PFJKrGsrEJYZVMeBDeigWPmxrE6J638ax0WsD4H6YRXyopLaaQVKxbfsbRJM4bnPT7xbPbOr94cSp6e7YAFWv7PrYRVZWJL06t9XEOcDiKpzClzzaw5OYEproVjpSw28DXAgtkJ30gVL1DU8wKw6k4EZXJ5P7OmsJ5gKiDqGY2PCnOLLsyYiZKeneZap95gXIA4VBHnGPnJtunQIcEjl8/0j0FK2eDU5nYWUwtw0jEJtQu9m2P7SBUlYSAmmgrr+0UbF4kkkkADTSCcLNIzjQp+P0TCzaBAAALkxoqhEdi+xjaGfArRrLnKGtlhK39Sr05xRO1eDGGxs+WKIEzMge6FgLDchmbyhv9hW0GnYmQfbQiYBzQopV/9qfSDvtawSE4mXNVnaZLy7rXlku7g6LT/TF8OKbM3mjqNRKZipiSkGpel/16P9GApi5Vm4u5F7CnWrauBS8TS1ygPApfB1kDzCf3iaRjZiD90mVJ4FKU5h/MU5vjDx29EPWpeZV8TOy9kzZ1ZUiYtIuoIOT+s7vx0hljOzykAZjIRx+8lqI5lKCr06wrxeKmzT99PmL5KWTzYOdOQ9IPwexJk+WTKQuYkPvWQP5yydOMVp9hG49ZX7FX27ggjKc8tTGoS/zaBsKoZXKgGUzV1BcuKeyKH3OZhxtrY6UpIMyW/BO+RfW3zvFbkTmIzFgCXYfhUHbk/WsRndmjTzFxZcNmmS29nmHg+UfJ4I/xdMs7kiSk8VDvFeZP1SKvhpqnqcoFCT9VhrhsWE/5Yr/qKu/4eHGjecJGVOrIuPWqLrsza20ZyWRKmqRyQEJuWqohxXz61iDb8tU+UvDYmWuQqYHSpVQlQOYKYC3gB5F9RFZVOKmMxa1nRySARysPqsNNn4xCkALAUnNQEJUNyXMUCAoECqstiAFGiiBGzdjJn2ZwJcKqZh5aUTyCjMBLnJ30hSSlaUhw5GZNUK4KZiDGm25SVSVyzlK905klLKTLlBKSlVinJKPXvke04BK1zRkzkzjOQlUySlO5LksFIV7staaLAIKUgpBKgopgnG4Yyu+AmJmMEnvFOkBDjISLboSF5XJmLQhnSj72V5o3YfJUMIqWkkKQpwSKEMWJD1taLNg5qVIt0BcvXgABz8uJANcwc4pUSEpWhTtmd26gvFs2ZiQU3Kb0zLiL5JSddSNM2aHCAyeCUsnW6UhjxrGylTiMpJA4MQPMBiz9bGkaYhUvM6kqXq5XMI00zDrHk4zDD/8AXSeuc+hVN/SNcW0sL5maUYvmXyDysKQQ4I6ilrDTTQXiodoMKy0pQklSmAFK1p8TrFxw2PQU7khCP5EN5br/AEYqfatKlKU5LcC36fVonPc3kZKCXURIRnLkUHs1qeFCOF9IJlbMfI4UjMwzbikuWFapy31fXgWDwWKKdSzh2NaF/KvOHc/bqVzM6pMtX3ZQc2apIO+ClmOdRWCxLkueEYtLAXnginbMVh54QoBTMeSgQFD/AGkW5wxlyilaSlgiYSHOh4K6ExjDbWk5VCWmXKLXAUrMGUG3nUkklJIFygKGUsACnGsSBvJUzpIvQOW0LuxhJ10L6bdUx9gJpMwIKVZjRhR+XWHwStDFDUfKADcs7uDqlP1etbPxOWbKOcICjlUs+yRYkivuuYtuKyoLTAUhgC1SeYy1WCKgjSsZX5Xg0pKXJOvaSCXVMEpWqPut3pmUC2ocWIj0IMVOlZ1MFkPQukP5KD+sehdwNsgROGqehhBi/EeVIvUvCAJKjYD9Ioe0iCpTdY0SaRKCaLN9kOPybVlDSYmbL/2lY+MsebR0/wC1jBZ8ElYH+XNST0UCj/ktMch+zvZc1eNkzZaXRJmS1zFGiUpBs+q1AEJSKk8nMd823ITi8JPkoIKlIIA/EKoccMwEWg1tIa8fPZwNGLajE8hU+gjEmSogZ1CWh/acqPRArrq140/i5ocA5OQpyZuIjRTBiolRe5q0GMpPhHOGnHl/wNcJjZMsgypPfL0XPqgHlKDJ/qzX5PB6tqTpw+/nqUNEuyRZgAKAUFgISYXNMqkhKBdayyRysSo8kgmHOzdqy5Kh/Dp72bcz5oDI0eXLdkC28SVV8jdV1dsKtryKl3/tkWN7PLy51J7lBsqY4KuiTUm0UzaclKFOhyHLni5pSwagjo+MlmeQqYtU+cqwa1HYJApfVmuwEV3bmwkygUzT94R/ljSh8XA3pz6x2pHAISzayyr4dQJ5gcqgFgwFzUfQqxk4h7eUJZqShTVAo3lavSD5VUpKCPZBBJDEg6nhkI9PPNVFtWO5bojE4nLU6QUFEZEa5FE8lTK/Bk04GEM8qSWWCirHMGtcdYMw+0VrX92gKWp23gCwTo5vlTaG3WySjtVhSjMmKyJ3lCkxABDpRqoghwALOLXBIeTai3RlSoKzZ3CTlRLQls2VHhALFKl3UQQ9FJiSXLWkKRPRhUlTKWZs1a1qZwxl4dbs4Jyqo7vegWO2l3ikIBHdjdOVKUS90ES1MPEA+pLNeoApFGhtNbqoG2fLXLYp3kKY1DpL6tp5FxFxwTmWCwFNCCBStFA/8haEmysJMlKMtQdL2NgeIIsW1F+cWSbLATRLHqE+ivD/AFNEq8xnk3whfNwSlFgqUPzS1A+svM+nKBZmy5nvSFDUCaEUatJjaGB9ppSkssLQTYLSUvzB8KtYDUhRZlE+dv8ArhGnphk26/VH6j/CSZqby2GhQULT6oJAH1SEHaydoEHg7H9ob4RPdh7gefA/EfMQj2+rMSdODlvSJPehl4b6FUSClTHyPGJVLEGLkgisRjAiI2Mo1hEUswxwk4gE2LFPkQR5UMRycM0brR6RNu+CqjXJlM/dUkuQRStiLGGWA7WzpSBLWEzZYNErHh/IoVT/AHhWiXHly47bfIb7FkX2iwai+SYh/ZopjrVw4ePRW04J6v8AKPQvgRG8dlp25tJSZYlvU3jHZTsRMxxC1PLkO3eHxTCHJRKB8amBc2Sxd2aLDsjsOJijicZuSgHTLUcpWNDMLgoTbd8R/CLu9rdpUy0grPdymyolJSkTFpSGCUJDd3Lpcte4diPUFvhBkhEnDyDLlZZUiUFFSl0AuMxUaqWXqpnNByikdoO3Zm/dYfMiTZSqiZNNLm6JdPDc6t4YWbe7QTcWQFMiUkuiUl8qbjMTdaq+I+QEI1BjSDFU7fJz4D1Fw49dI9LMv2nWfdDhL89T8OkQYchQYxnNlsIqtzZJqEPVhS15jvkAAUSLJHBvK0E4BC5issvKlIqpSqIQOJPyFSagPC9EnMy1HInj7SuSRqeZDDnBRnFSQnwyxUJB8nJOp1Jv0AAvGSWFyBpyzJ1H74LfsTbCZR7vCs7MvETPEfyJ9lLuybm5IYqgvH7DRNKZUkGash1rNSSWqstRqADRi1jFN2etS1hCCBqSfChIuo8rczQCrRcdjbbSHkSCUy7TJxAzL4lI0cOw0AcuN03jXHUjJX5oqkVHtHsdKHRLD5aLWzueA5B7esVjEYVUghKwRq1iA410qAeREd3/AMNkTgFgNKlAAFnzHgL5qlyeLu5dkGM7EqzqWsAnKSE0oXYPWrAq9D5K9K+B9PWpnK9nbemSXAVmBNUqLoUwYHKaZhZlAgikNF9pJC0ZVYWTd3CJYINHqUEtdgoKZzU0AZ//AIUMk2YU6snoxUo+mUecDK7EthkKCTnUVeW8EpHz9YTZJFvFjLLQrUqVNXllSt5j4lFaQ1SQAiWmwZmN/Q7ZuAM2XMBP3iSpR0zJUQTQU3VAbtmUDpFlVsESpsmYlIp3VBZijfSdCSxTQ6kmwgxOxhJXmSbMx5GqVcwUmo5sY5oWereWC7LkFKMq65d0aqSODaprbTThEG052Rt7KT4akJV+RVuoJBGvCGm0ZiQl3yvTUhJPsm9DXKeRFwYrWL24oApUlC0G6VBwetbj3hXgeLRjtVkG035uO4OvbU5Ay0KTdJAKT1QQUnWrPzgROKlLO9J7sn2pKikdShWZJ8iP28gy1/5Ksp/0pihd6hCyN/kCyrX10krSCQQQp6guCD0MI2pe463w4doMmS1JG6tK7s+6r4ln84S46collBm/vDBaXDGohWEVLeUJUo9R1KMumTQIjaXKjMwhNTpCte0Vk0oIk8jccjRU4PljGJWlKXPlCuWo5sxvE6nUXMcdyDzMSp3FoLw2JzM94zLwzxheG1EUoi20H93yj0ConqAaPR1Dbjp23O1KgovlXNBohLmTK61eZM4vw0FIp0xapizMWStRupVSeHkBpYaQw7kPa0Syki7RNQSKbmJTILvGDhHeLArDgBzAE+WWLCFoZyFsrBkGPLSUnLdXOwg7DLjJkqmOWbgY7Aq70KSCC6y5jImlSsqXJVzYBtSdBxMSzJJfKfXT1gcrIdKaPc8eUOpJcCtOeZPAwE0BPdoO77atVnh0uw0fiSYJwM0qUJaSUpYlSh7KXDq5lyAOeQWspXigkfV+MEylMjLZSqr4ton61J4CKqW33O/W64ii67I7Ub+Y7spBAloegCWIKq6AAvqW4ReMPttC3SWzKylQ90MMo9K9V8w/GZM4GalNkuSRcAAuRVzoBxq8GytuTEBayarJVVnZyR00PQCNUZxwmQnHcpTWOx1uemWsLDDQAcmSk/EK+ECbQkIKFBhQPYaFCv3igjtWtKgCXHdSyXepKXP+4v5Dm86+2ClS0K95UyWf6JZSeL3t8YbfFx56irSknXoWvFrSUiofKQOqd5IvV3KRCrGbQSEFQ3gh84F+7NSRzSTnHIqPsxWV9o1rzoBIUkd5LL1zIckW1QZnoPJNiNrzARMQWILh2I6flNm4E8YRuKbrkMYulL4MbbQ2wuWzZZiFpJYjdWl1JII0GZBoKjKCNDCWcUt3kvMZbsQSM0o0ZKuXBVjSxd8TZwIBS4lKKiE37tRYLR8E9RlgA5kKzopoeCgbgj2gYk5bvMuStKD2yyiabhMxJp+8bKn5kssZstAp2WPM36GIO8beT4dU6p/ccDEsshVoncdRBqWk7XBGZuUUU45ggwKraATQVMZxhzKYWHxjCMDC7bC5ZwCKzLLqjdEiD5eEdokXgQ94O0CbFq8O0ZTL1hvLwzho0GELx2A5BJJcxN3UTpwZMbCWdYZAeeQRUuseg3+GMegUG0WGRK4wYJOUOA8QdyUAE2gvvlFNBSI3kYDnKegEDz8OQ7wzlqDmIMTMzB4DAKZEhz0hglgmM4fD0fj+kZWGHGITeSiuhRjMNmHLSFs5bBlev7w5xBIFYDEkKcmGjPaLKLaoTuBvn+UVqXv5RJLm7pJNeUa4/Z5cqBflZqwvM4pobmLwabtizxHbEbYfEUUTqMg/X65RLi5wykdf1rCyXiw4GifnG8yaFEDyikZcsWapKCG0yaCtR5JA8gBEUue8taTpMSr1SR+kBpneJ7E0/SIUzvHU1A+B/vAvyj3+b99g+bNKVpWkgFKgeXN+AY+keWsOQmounobfBoFmTARYPQuOX0PSIitstbbp5MXH7Q0pZTEgrjKJIlWQlJfKu/I6KfiIymdQpNxSBJkxzxMSycItRc3+fWFeJWgxpw2sIkySogJp9W6RvK3V5SzGlIhk5kLcwYqSQXZ3reClmxW8USTMEyrUiRMkaQV3RmAFJc2MEysAEiG2sKrqLP4fLWMjCE1ENVYXMQwaCU4SWkMtQHnAfqNVqkIZWFLOInlYR7wbLmyEnKF04wWJUpxlmJPKObBHApThC+oiQYB6RYsUhKwkpA5xpLwyXLloWym4rq8GoFgflGIsasMg3VHoNiFm2h2ImlsuVQ5GvpCjE7CmyqFCh5GOg4baBbevw/7ideJceFweH0YnVrDJbmmckxOCIL1ERgpeOtTsHKWN5ALmrpFPSsLcd2LwyrOg1saehhdkkN4i7HOlTWSwqAXiCZMoTR2tFzxX2fqDmVMBHAhj62hBtXs9Okh1jKDrcH9Ii07yjRGUe5X5qwoQpxW0QiiQFkcagcmevWDNoT8oUApOewANuZ+tYrpQkA/XpCNZKxj1OnYPYuExGGlzCjKZktCjlWtkkjeoTQBQUA7+EwFi/s3w5JactOlchc8BYm6Rd3WkXLRD2P20FYViKySpBdRDIWvvEKHNzNFK7qdHMWLDbbQ4UpNwkOlXtOKbwGUlRoc4JazW1LaRcSpn7HzldOIvr3fL8/0I1T9kawf/AJDtXwC/Bs76jTURfZW2gDRyqpKcpSamxe2pFxdqRJOxPebwKLGjMDUjmA4DenFoK7WLsrNHPMV9l5SDlxBId6gHzanE6wsV9nGJC8qZsouGDlQckgNZndxraOsK7sKdSgDRnNntUeGhQH5mNRhpSicyaVdw26RXqbO3DlUukgKObOUD7O8aCxVLFHuv1tE2E+zebvGZMYCpZJaj/VtY6BhseZI3iGdIoQ4oBlCnYqGdIZyS4qHYs5U5N05lORUW9GLClm0NKGC02gxikyi4HsKlJZzqC1yQHao+TVMN8T2OlJQQKFgQ7Zj8fnrD6fNqbAoYs4UHoSklw5qdKhSSwcQJtjFEyyQQzFnZxTX9+Z5CFeEPGKObbR7pFFn9/S8Msf2fVIyiYSAUhSXIYpOrw87I/Z+MbiJk/EP3KTYU7xZLlLt4Q9W94ANWLn247KomygAh1EnK3sBn8hT1I4mGUm8meW3dRygbUlSzu1PKNJmMnTCcqWHGDxsFMpeRQCVAkekFSZIYwcsp7CAbPnzDvLqOf6RqvYC7FZiwolq0DRNiQyXN9Y5BcSpzdiKTZUYk7KmXEWAYdy41giTJNiQGjmgJFcHfooCaaPE8ja63+8RTjD0bP3iY1myUWNom40UVsDTtuT9AR6IZmEQ53fhGYTcNtR34YVBDsB6j4RrK2WgDdJ8rRS8J27xRG/KkLq1CtJ+Soe4DtmlZZUopIuygoerD5RVakGYXCSGSsFpQ8a19IyxAZQfQuC0S4eeiaygCC12APzgxoeiYqmk+EJNrpLMOjxBi8P3krIRy3mMNsTIBrqPpoiMpw8K0Mmc02r2JkmYHQnKbC0VrbX2dymdCVIPAKp6P9PHWNrYElQJalebwhxQMxwN0uA/ERnlUcItF7jk+F7OTMMpRQoTEKSyg7EhwQx0IIB51GpiKZipiCXDXc7zEeWv946HjtlhyH3a06QjmSUh0tb6tE97fJZOlgrK9vrcEGwIDEUrmcVYVAcN7Ig/DdoZgAZdQXFS1waO5FUpsPhYbE7LQoKcB+IDQuVscpG6oiKLUDfct0vtJnQokqNBRwouG5AFlAeyD6Vkl9pwQyFqQkUSwZamKg6iOVMoNmfNY8/mzlJdKmNOnrxiXDYqmvx8tX+tIophuzp0rbAKSAoJZmoXFCRlADgCpGUKax0jEnFGQc0ohSQQFpcFBBDAOlwhQSAHGgrmABihYfGL95wGblaw4crVNIbYLHzd05gWAAJd2L0PvDfND01ht/Y6q5Oi4XE9+kqQSzNXdKVJzUJB3VB0lub1SqoMzZ8yfNEtBG+pVGokBhmLaByWvUNctV8HtNUr71IBSoNMSSWWAD1yqTXKqt2LgkHomyFAoSoXnBS+QljKyGfdfOkluJA8KTHOqFlLasDzYkhMqW3/rQT3QAcqDeL8SlFz1UTqGZYkJCCqaUpABUok0SAC5fgA/zgN/ulHMpITXdy5mQXNwQXykdDoaxXO3W1lKUMKmg3VzCfaqcqfyugqPFk84ouDJFbpUVDtJtATppUmiSyUOGUw1VwUXJ5OBpAX8EsJpaDjg0sKJIDv5B4IRhyd1JAqaGzM/WJudG1QQMnBKUml+sDysGoUUxEMZkguz2A83r+kaDAglizjWtbc47cqC0K17qtI0XNpmNDoBeGM7AJUauDo1YyrZLF0qdmDEU1/aOckBWL+8UWd0vbnEc1W9XTlDQ5WqHIduAgLETHUAAKGGTTBKLR5KJeprGYkWiunoI9E9g/iP0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254992" name="Picture 16" descr="http://1.bp.blogspot.com/_5IBi24fhWk8/S0ohxikyPLI/AAAAAAAADD4/VI2NR2iTyj4/s320/flocosdeneve05_thumb1.jpg"/>
          <p:cNvPicPr>
            <a:picLocks noChangeAspect="1" noChangeArrowheads="1"/>
          </p:cNvPicPr>
          <p:nvPr/>
        </p:nvPicPr>
        <p:blipFill>
          <a:blip r:embed="rId5" cstate="print"/>
          <a:srcRect l="21466" t="7570" r="24879" b="19253"/>
          <a:stretch>
            <a:fillRect/>
          </a:stretch>
        </p:blipFill>
        <p:spPr bwMode="auto">
          <a:xfrm>
            <a:off x="3851920" y="260648"/>
            <a:ext cx="2664296" cy="2592000"/>
          </a:xfrm>
          <a:prstGeom prst="rect">
            <a:avLst/>
          </a:prstGeom>
          <a:noFill/>
        </p:spPr>
      </p:pic>
      <p:sp>
        <p:nvSpPr>
          <p:cNvPr id="254994" name="AutoShape 18" descr="data:image/jpeg;base64,/9j/4AAQSkZJRgABAQAAAQABAAD/2wCEAAkGBhQSERUUEBQVFRQUFRQYFRcVFhcVFxQVFBcWGBcUFhUXHCYeFxojGhYUHy8gJCcpLC0sGh4xNTAqNScrLCkBCQoKDgwOGg8PGiwkHyQqLSwqLCwsKSwpLCwsLCwsLCwsKSwpLCwpLCwsLCwpLCwsLCwsLCksLCwsLCkpLCwsLP/AABEIAMgA+wMBIgACEQEDEQH/xAAcAAACAgMBAQAAAAAAAAAAAAAABQQGAQMHAgj/xABDEAABAwIDBQUFBwIEBAcAAAABAAIRAwQSITEFBkFRYRMicYGRB6GxwfAUIzJCUmLR4fEzcoKSFSRjoggWQ3ODstL/xAAaAQEAAwEBAQAAAAAAAAAAAAAAAgMEAQUG/8QAMREAAgIBAwIEAgkFAAAAAAAAAAECAxEEITESQRMiUXFhsSMyM0KBkaHB0QUUNGLw/9oADAMBAAIRAxEAPwDhyEIQAhCEAIQhAONnjFQeOR+IWrdm07S8oM/VVZPgHAn4LZsEyKg6A+hTX2cWuLadP9naO/2tP8rLKXSp/wDdiK5Y43ho/aNt4YltPCSOlMYo9SFX9/8AaPa3bhwpgNHjqferZsLO5v7t2jXOaD/lzd8Grm1eqalQuOr3E+biq9Ostf6pfqRW7MV7VzA0uEY24h4fJaU43nyqNb+mm0JOtcJdUUyaLd7PxJuG86X/AOv5VUZTlwHMgfJWn2eT2tUf9P5pHsmhjuqbedVvpiz9yqTxOb9vkO5e/aLRPY29JgkuIAA6BV/aFQWlAUWGXuzeeZ/gaBW7e7aNNrxV17NpDZ4E6kfBcuvbs1HlzuKw6SLsik+Fu/iyK3I5KFlYXrEwQsrCAFbNz9kho+01RkJFIdQYL/LMDrPIJNsDY5uKoboxubzybyHU6D14FWvb20G024WwGtAAA4AaALFqrX9lDl/I42LNv7bMQNTp/KqhK23FcvcSf7DktS0U1KuOEECEIVp0EIQgBCEIAQhCAEIQgBCEIAQhCAYbEqRUI/U0j5/JWz2c0Yvqrv00Xn/cWqk2lXC9p5ELo+4dGKlw/wD6IHq4rDq30xk/VEJbGrbz/suzOz0fXc4u/wDkJcf+2AqJsajjr0x+4e7P5J/7Rdr9rcBgPdpNA/1HM/JLt0qU1y46MYT8v5Uql00uT5e5yPGSNvFVxXD+hA9Alq23VXE9zubifUrUtUF0xSJrguHs7b36x5Ux8/4SrdSlivafRzj6Apt7Os3Vm82D5hSPZTsgVtqBj/wsbVc7OMmwInqSB5rM4uUpxXLS+RzltEzb+7lzeV20bSk6pxeRkxnIvecm+Z8JTy2/8PNTCDWumg8QykXZ8g5zxPiR5LtNEsptDWNDWt0AEAeS9NuMRz0WujT+FBRZbGvCOVVfYXZtYD2lxMEHvsEk6OIwZeAVD3z9l1Szp9rRe6tSE9p3MLqQ4OIBIc39wiOIzlfRl08HIfXio1O3B8/n4rT4aaJuB8hLZb27nuDWCXOIAA4krq3ta9lbbdhvLNsUpHbUxozEQBUYODZMFvCRGUhtb3X2MKFPt6o77m9wH8jDx8XD3eKw32qmOX+BS9iZRt22duGNILjm936ndOg0HrxKpW1L81Ha5A+p5phvFtgvcWjz/hIVn01TWbJ8s4kCEIW06CEIQAhCEAIQhACEIQAhCEAIQhAZCEIQGFet0doYHZ6VKDgfFsH5FUZWbZVtUcykKTHPe4Pa1rQS5xOIQAMyVm1MeqOCMllFfvK5e9zj+ZxPqU72Ow0rStVOWPuN+vEqW/2WbRbSfVdbkNYCSC+njIGpawOJOh+Urdd7HqVW2llQbiqVIgaSSJJJ4AZkngASp2LiHr+wl6FNQmW3d3a9nV7G5plj4BjIhzTo5rhk4aiRxBGoIVh3Q9lV1tCl21I06dLHhDqhcC6PxFjWtOIDTUZgjgYuwTwa/ZuPvqv/ALY/+y6N7PN2fswfcOP3lwZH7KRcXNb1LpY48oA4FVvdzcm4sLp9O7YAKjWhj2nEyoA8B2E5GcxIIBzGWa6fSowM/wCi7pq82yk/gWVQzJsbUa8xOgUtlQcEspN6ypNJei4mxQN+LX60XukYUQO7vivTHrjidlAztxzalvWYQCHUqgw5GZY4RB9F89b17djutMk/UrvdxVPBfOe/2yewv6rG5tcQ9g1htTMMHgZaPBefqdMpyjN9jJdDG5XCVhenMIyOR6rELhQYQhCAEIQgBCEIAQhCAEIQgBCEIAQhZQGFlCEBvsrJ9V7adJpe95Aa1okuJ0AAX0R7M9xaltRa65YG1MGENlry0OMuOJpIkwBkdJ5rlnsX2W6rtNjgO7RZVe88g5hptHm6oPQr6YpiF1QTxJ9icV3NdK1ACiWe7VtRqmtSoU21SCC8Nzji0fpB5CExLlrdVjX3KzDZPpyRNobIt7gBtxQpVgDLRUpsqAE8RiBhbWMa1oawBrQIa1oDQ0cAAMgF6a2RIWiorIx3LYwWTTte0bUZmAS0h46OaZHrmPAlJsuXv1TzEk120h+enr71ZBKLJwj0yPdJseKkAwD4LRRZOimMpZFX5NHBqayAPD3clrr18M/XJSq2QSW9uc9V1bnedzXVuZy0XjZuzabapq4Gmq4BvaFvfDRoGnVo10iePTW5hdnOcwOP1/UJjb20ZctU6Uymcep4EG9Psqt9ovFXtHUasAPc1oeHgZAvaSO8BAxToACDwoHtL9mNHZ1tSq0H1Xk1Ax5fhLTLXuxQ1ow5tiJP89xoGPBbrzZ1K5pOp16YqU35Oa7MHj4jMAyM9FlsrWW0UzpwfH0LEL602TuPY2xJt7Wkxx/NGNw5Q55Jb5EJJv57P6Fe0rdlQptq4X1KbqdNjXmqBiAloBdiIwkHWeYCz9DM7g0fMyF6cIXlQIAhCEAIQhACEIQAhCEAITLbWzm0iwsJLHsa4E6zHeGXVLVGMlJZQMoCwgKQPoz2LbOpU9msqU29+sXmq6M3FlR7Wtn9IA0GWZ5rowumR+ISuQexzevtLX7OABUthlyfTe9xxRzDnQf9J4roDnuccx6StUIdSNcK+pZQ9fUHNR8YPFL6NQ8YK81Kuf8AdWxrLo1PgYYyNF5cSVCbWHVbmVvFT6MFvRg2FvqsV7cPaQfIrLa62kghQkiucfUXWlIzh5R59U3o0cj5KBb12tecWYIyOuYOnvKn0dos5quUngrk5cEXaXdBVUoUzVeSB3QSJM5kGCB4GRPOeUutF7WY/F3gMpzyS7Ytr3RwED4BWRk8bEk3jB5o7Pwmcyfh4KW2ipZwheHVunwViky6PwPDWfRUim7r6KMavRZ+0dEabOyTZOY6dFJb1zS6lXCmteFnnEyWRKnvduDYXDXufb021Xh01WDA8Od+eWkBzpz70zx1XzBWpFri06gkHxBgr7BvmlwgL5D2jUc6rUc+cZe8unXEXEmesyqZpJIzSRGQhCqIAhCEAIQhACEIQDqoe1s2njSMeX9klTXYVbN1M6PHvH9EtrU8LiDwJCpr8spR/H8yK5PCysLMq4kWz2ZbyMsr9j6sim9ppvMwGh5aQ53QOAJ9eh+j3XTS0EaETyXybsynirUxzewf9wXb7LeylQcaVV4YHAdmXOhuWRZJyHAiSOK7DURhYq5dy6qzpeGXK4vxwjyUVt0SqftXfu1pPwOrDENcIc8CdJcwEeXVPdh3La7A+hUbUaTEsMxoSCDmDmMiAc16imuzPQjYuzLBTkreB5rUynlryW2fRTyX8mxvVK9r3knACQPzYSWnwkZjyPwW+/vxSYXEieHxnwGqpG0d5MAJGpOU558yqLXiLbeEuTiqlY8RHt3efZ6ch75cW4WvqOfoc8OMkgRr5c1atmNxUmuOpAnzXHtmXjrivNVxdpr0MhsctTHRdh2fODLSFiptV7clwtl/JK+tVxwiq707VNCqGjRwknpMJU+8vsYq29xTdTMEUatINH7m9qzvTM5x68c+0h4hrgc25eIc5oj4HyKRbC25hGF8lh8JadMQ59R0Vfjuu91yeE+Pct8DxKvLydPoVsbWu0kAxrEjQn3L0XJRsLaTXNLJzGY6jUjxGvh4Jo76/lexHdblUeMS5PNSr5LUbkBe6jo1+slErkcOXBTDaJ1K8W9t3zn3hIO3hT7SuSPf9clVLBRPA5ZVMGcweBXyxvdQLL65aXBxFetmDMy9x9c8xwMhdi3/APaULOmaVAg3LgIykU2n87uE8hnwJy14RUeXEkkkkkknMkniSsNzTeEeba1nCPKEIWcqBCEIAQhCAELKwgNlvWLXBw4FTtpW+L7xuYIE/wApap2zrqDhdodOirmn9ZHGQUKVfWuA5aHTp0UVTTysnUMt3ac3VIfvB9M0134uJqtHIFQ90aX/ADTOgcfd/VG9lSa56BYpb6pfBEH9ZELY2yKlzWbRotxPdMZwAAJLiToAM19B7obvMsqTKbM4kuce6XvP4nn0gDgABwVe9je7Dadsblw+8rzh/bSaYAH+ZzST4NXQzbr0IvDyWxfS8mj7Vi0jLlotZu4Enhr9fWi2VbctzbkUouLVwBzMHMjmfmtX9wb46nbgSbybXLiBpi0HJrSPeSQfJVK/cXHJWDeG3IewkGMJg8JnMeMR6pfQsi6V5v8AUL/olFdz2NPNRpT9eRTSuDShzTBBnzCv+zPajhokPpnEAAIggnLnm0cc5VPuNgnnCg9j3sEZeY4H5LyISkl5TLOvxBhvBt1124udkJyHzKX2VI56FMKOwnHQ5ckwbsfC3rzVc7G5bmmmShseLC9NItf+kg+Q1Hor9Que7iXOrpsCBniyA5uOQ9ZVmo13BuEEx8SBE9JX2FF+a45K9bYouL9R1UuOWnwCi16sDwUdtQkZnODMfBJd57OrVtatOk8tJaYj80QcBOveAjzVsrkjzJ3pEfaftAtqJIdUxOHBgxGfh70k2h7X29k4UKTsZ0NTCGjXvQ0kk6Ze/nzErCxSvkzJK6TN93dvqvc+o4ue4y4nUlaEIVBSCEIQAhZAWEAIQhAZWIWUIDCEFCAaW1QVWFrtR9ApbUplpIPBZo1cLgRw+oT2ybQqd6u15bB/AQCCOBnVUt+G89jnB63HZ9+TyYfeQoO8LpuH9P4Vk2BfWwc77NSeCAZL3SXDKB04qsbcqh1d5GX8ws8N9Q38CP3j6f2RZNo0KdNoEMY1ojk1ob8lOptz5+Ci7IOOhSd+qnTdlxxNB1Cc2rB5/wB/6reyZFdbTmVFq2WLMjw/lPuwCj1WRkoPckmVHbuxG1WFpkQZaRq1wkT1EEiOR4ZEVGtY1KDZcWmOU8ByIHoun16Eqkb51mt+6b+MxP7QeHiZGX6T+5s1WQi15jfpZWTfhR7/AKFa2KXmg3t3TUdLnaZF0uDQI0Ayyy7p1Xr/AIZLsUfmjjGbHZz4+8cysU6vDWTGk6nPQTHQa5ZRKZVPwkjXtGnmRkYM58PWMoBIHnRllvKPWlW6tiPdVYZ92cwBED9OcADoIW+jePez8GL/ACkD4/yk1S8GItgRiI4HnHwMHXrqE/3UIcCw/ibmOrTkDPQ5eGHqrKa42PEkVaiudcPERotNkuLu0qCCPwtkGP3kjKeUaeOjala9E3+xBbadmvXj5VhHi23SteZCplmYW4WeScfZOiz9lUsmds+bN+dkfZ72q0CGuONnLC/OB4OxDyVfXU/bjsjC+hWHEPpnyONuX+p65YVWwCEIXACEIQAhCzKAwhCEBlCwsygArCyhAYUqxusDs9Dr/KioXGsrDBZdk0sNUlujhoOaSbR/xnz+opjsEOfIBzZEHoUv2p/ivnms1axa/YgvrH0N7Id56d3ZU6JcG1qDG03t0Ja3useAcoLQPOV0q3oNYIH918WWd9UpPD6T3Me3RzCWkeYXZ90va9cC3x3jWvDdHtOBzoy7zYwz1EeC0ykktybO2VXxoldzfNbqR5qu2u+nbCW0ngcHF1PC6f0uDifck15c1Kz+8IA0A+sz1+C10aaVu/Y3aXRTveeF6jzam9DWgijDnnIfpb+48/DiqPtBxLpMlzsyTqeJnmSS7lrl1Z07XDJJ48M4/r1S+5oF2I/XLgtr0McYR9RpNJVRtD8xLTf3h4/P+MvhmnBuZo9cQdM5+7XU8CYPEfhVGjEeLumcKdVypYNdMusjhJ8fcvHu0LUti7U0p4fxEfaEuceGKeOR88j9eb6xqOpuFSnqM+h4Fp4mf69Uk+znEeuH3j+nBWG0o6eS9CjQrG5Z4accS4LhsrbVOsO7k4DNp1Hn+YdR7tE4pdfroqC7ZokOYS12vdPEcQeCdbM2w4CKs/5gPi3UeU+SldpJR3jufL6z+neH5qt16d1/JcadKRC9ttTx+vJI3bzUKTcVSrTYOJc9rQPUqrbe9udpRaRb4rh+cYQWMB4S94EjwBWBo8bDQn/8QNxT7K3pz95jc4D9gaQT6lvvXE0y3h3gq3td1a4dLnejWjRrRwA/kmSSli4zoIQhcAIQhACEIQAhCEAIQhAZQhemESJ04xyQHlYVksdrWLSGvtHOacnONQl46tjJedvbrhjO3tXdtbO0cPxU/wBtQcI5quM88rHuDG5wmo8fs+aW7aH37/FM9yv8Z3+T5hQ9t25ddOa0S5xAAHMrPH/Jl7EPvGrYeyXXFUMGmrz+lo1KsG9FcTTtqQ1LRhaM9Ya0AcVP2ZbstKL8wS3Oq7m79A6BQNwdt0htRlW6ww7EGudpTqOHcdnpnlPCZ4Srl9JZjsvmSW7wduo7NbSaBAa1oDWgRo3IaeA0yUWpdtGkAdNT0HRQ9rbcaSWtOkyeXRI7zbAaJcQ0cSTAA6ngF9FF4R9DVPbcsVOqHZRJPuXm5oCCACZ1PyHotO7d1TrMcaWMljgHue2AXRMNz5EHzGkqfePGH18+qtrsUt09jZVcm8plWuqUO5ZfWfl8VouaggCec+YAzHhH0FP2hm8wOA6+HzSytakEE6T/AANPJXyinuex1ppNnqnTmp5CesH+p+tLIxgaRxECJ9x6HX0VesRLs+UegT9jJb4DToflKSaS2Mmpuxsicyy9Bw6ZoqUP7KPRvsEB34eBOo6JmGte2WwQeSq8TJ5dtz5KjvjsVle2qYmAvYx7mOgYgWtLhDtYMQRoZ8Fw8rtntG2j2Fm/Dkan3YH+cGT/ALQ/3LiZK8jWY69jw9TJSkYQhCxmYEIQgBCEIAWVhCAEIQgBCYWNq2pTeB/iN7zereIUAriabaABCwsroNtqWYh2gJbxw5GOis1O7Oz3U6ttU7WhXaS5jxAdBhzHjSRzVUVgvKc7MoHlXqjyIlVyWWCxbJZZOqmravc1zwcVFw/BOfdPKVFoUKYu3EO+/h2AES0d3XxVW2G6Kw8CmdhXbSqOrP4GAsk63GxtPsRa7mN5doQ1tBp0zeebjmq8Cm29FrhuHEfhqQ9vg7+qULVSl0LAjwTbbbFZhGCq8RoMRI/2mR7l2vcnYVOtaUrm7DatSoC4B7RgYJIGFhGEuIE4iJzgZZHg4V93X9pJoWzbaoDhpzgc0SS1ziSxw6Eug8suC2VSSeJcGiqWHh8HWa16GiGw1jZ0yHuSx1w52eYaOPjkEit9qdpGeWRPnplwCbNryIHL48V6VdkcZievVNJbHqjSB58Pfmoe1YHZxxcfPIZ+qnsf6GT9eMqJtW2DmNeTFOmHOe6JDRlmYkwIM8vDNafE2Zud/l5NNHuiebvdOqnWlzhyPP6/laH1abqTH0nBwcJa5uhzgu6aH0UV182czxn0+Sq8XJjlf1jp+fUHn7/kqrt3e37ARgJLzJFMHKNJM6DXhnnHEppb7aaWu7zAWAnMw0QDGPi0czylcWv711ao6pUMue4k+fAcgNAFjut6fqmC65x2iPd799n34phzAwUy4w0yHTEE5DMd719a0sysLBKTk8swNtvLBCEKJwEIQgBCEIAQhCAEIQgNttXLHBw4KVtG3Bioz8Lteh5KAplhfYDDhLTqCoSTz1I4yGsqffWAAx082n3JeuxkpLKCeTIVg2ZcipZVrd2tP76meRGTh5hV9Ot2aReazBGJ9FwbPE5GB1XWdPW59sx9cioJAY48s8lH3hIFUtYIaNB4qTum0iu7ox3xUHbh++d5LKs/3D9iOd8Da1pC7tMP/q0Pw8y3l8lWSEx2FtLsKzXflOTvAqZvVssU6gqM/BUzHIHiFOL6J9PZ7r90OGIoWWoQtBIuN5tBzCx1PJzQCJzBkaHmDpCtdLeyk0DtXNpPLQcLiSJIggOA0HWFW9o2IfZ0qjfxBrZ68yk7KFJgNe5d2hmGUgc3EfrPBqy6O5xyo+r2JwscH5S90dvNMVC8Cm58Nce6HnUxigka56J3vTt1trYVXD8T29mwHQuqjDPk0vd/pXG69666qffVAwAQ0QcLBwaANFs3h2rXqPFO4q9oKXdbAAbEDMBoAmIz1XpLUtpp8l71MnFpj3Z2+NOnbhsPD2MDQ0DuuI/dOU6nLidVWq+26znSarx0a4tA8ACoCFW7JNYKHNtYPReZknM6niV5QhVkAQhCAFK2bs91Z+BkYsNRwmc+zY58ZcSGnpzhRUw2G+kKwNf8EHmRJHEDUaoCZ/5NuDmxrXtJbhIc0Yg+CwhriHAOBBEgarVtLdmrRLMUEVCwNIiS5zWkjCDORdE8Y6hM6O0rYdoHl8F1IMwB8U2CRUNPEe7rlOhYDp3Tqp7TtzWeanaGnFJtOMUsLQ0uq/i7pJYZ4kPdxgoDzV3GrAOgse5pOTTHdDqjQ4l0QHCm9w1yGcZxBt926znVWxBpSHSDBfjazBiiAZdOcZAlPLa4tnPd2TK+GHSAe6zGIpgU50FaoIzywzqclW8Fal2n/Kio2HEvDu7DmmGw0aEAEzJ14ZoAG5tzIGBsmImowatD26nKWEOHnxBC9VNy7gMxYRk1znAuYMIbr+bPryUG1uLiHljnwGw/vaNc5o46d4s06LxdNrNANQvzxQS4mYJa6DPMEeSAhIXrszyXlAb7Os1rgXsDx+kmJVhrbJo3VIvsmllVg+8okyXD9TOaEKuax5gJbK9NM4XDu8QeHktl7s8EY6WbTwHBCFCb6WpIi9txapWzbo06rHj8r2nyBz9yEK8kWujaYL+vGhbib4Pg5Kr7YdNZ/ihCx1/bP2RH7xrsOzx/fYsHNkSOuequxsqNa07OjV7UQcJcML2EaBw+aEKWpXl6s8CS2KX/AMLq8Kbz4McfgF4+wVM/u35a912XjlkhCujLKOrgvFnIsWh4IIbBB1jw8FSL8Q8whCyaZYnP3ZxEcJrvFs91N7XGCKjWuBBngJHihC3khShCEAIQhACEIQApey9pvt6gqU4xAEd4SIcIII4rKEAzp773DYjBlIzBMtJJwOz7zZOh5dTOunvhXbiwlox4sWUziAbmSScmtaB4IQgNo34uZJJaQS0wWyAWvLxAJyzIGXAAaZLzU31uHCCWafp0gtIjPIS0ZDLohCAyzfa5BxYgSZmZzxOc4jXm7hwaz9IWK2+dd0YhTOFzXDuZYmOc5pgnm5xjTPkBGEID3S34uWkFrm5FpzBMljQwSSZPdAHv1JJr5QhAf//Z"/>
          <p:cNvSpPr>
            <a:spLocks noChangeAspect="1" noChangeArrowheads="1"/>
          </p:cNvSpPr>
          <p:nvPr/>
        </p:nvSpPr>
        <p:spPr bwMode="auto">
          <a:xfrm>
            <a:off x="155575" y="-914400"/>
            <a:ext cx="2390775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grpSp>
        <p:nvGrpSpPr>
          <p:cNvPr id="17" name="Grupo 16"/>
          <p:cNvGrpSpPr/>
          <p:nvPr/>
        </p:nvGrpSpPr>
        <p:grpSpPr>
          <a:xfrm>
            <a:off x="5508104" y="3068960"/>
            <a:ext cx="3443479" cy="3600000"/>
            <a:chOff x="5508104" y="3068960"/>
            <a:chExt cx="3443479" cy="3600000"/>
          </a:xfrm>
        </p:grpSpPr>
        <p:pic>
          <p:nvPicPr>
            <p:cNvPr id="254996" name="Picture 20" descr="http://farm4.static.flickr.com/3066/2995969516_9c9a720d74.jpg"/>
            <p:cNvPicPr>
              <a:picLocks noChangeAspect="1" noChangeArrowheads="1"/>
            </p:cNvPicPr>
            <p:nvPr/>
          </p:nvPicPr>
          <p:blipFill>
            <a:blip r:embed="rId6" cstate="print"/>
            <a:srcRect l="16632" t="7578" r="16841" b="5265"/>
            <a:stretch>
              <a:fillRect/>
            </a:stretch>
          </p:blipFill>
          <p:spPr bwMode="auto">
            <a:xfrm>
              <a:off x="5508104" y="3068960"/>
              <a:ext cx="3443479" cy="3600000"/>
            </a:xfrm>
            <a:prstGeom prst="rect">
              <a:avLst/>
            </a:prstGeom>
            <a:noFill/>
          </p:spPr>
        </p:pic>
        <p:sp>
          <p:nvSpPr>
            <p:cNvPr id="16" name="Rectângulo 15"/>
            <p:cNvSpPr/>
            <p:nvPr/>
          </p:nvSpPr>
          <p:spPr>
            <a:xfrm>
              <a:off x="8432382" y="6292490"/>
              <a:ext cx="504056" cy="36004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ângulo 5"/>
          <p:cNvSpPr/>
          <p:nvPr/>
        </p:nvSpPr>
        <p:spPr>
          <a:xfrm>
            <a:off x="251520" y="1484784"/>
            <a:ext cx="864096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b="1" dirty="0" smtClean="0">
                <a:solidFill>
                  <a:sysClr val="windowText" lastClr="000000"/>
                </a:solidFill>
                <a:latin typeface="Lucida Calligraphy" pitchFamily="66" charset="0"/>
              </a:rPr>
              <a:t>“Há uma grande beleza nas pistas que a natureza nos oferece e todos nós as podemos reconhecer sem nenhum treino matemático. Também existe beleza nos enredos matemáticos que emanam dessas pistas e de onde se deduzem as regras e regularidades subjacentes, mas é um tipo de beleza diferente,  mais aplicado a ideias do que a coisas.”</a:t>
            </a:r>
          </a:p>
          <a:p>
            <a:pPr algn="r">
              <a:lnSpc>
                <a:spcPct val="150000"/>
              </a:lnSpc>
            </a:pPr>
            <a:endParaRPr lang="pt-PT" sz="400" b="1" dirty="0" smtClean="0">
              <a:solidFill>
                <a:sysClr val="windowText" lastClr="000000"/>
              </a:solidFill>
              <a:latin typeface="Lucida Calligraphy" pitchFamily="66" charset="0"/>
            </a:endParaRPr>
          </a:p>
          <a:p>
            <a:pPr algn="r">
              <a:lnSpc>
                <a:spcPct val="150000"/>
              </a:lnSpc>
            </a:pPr>
            <a:r>
              <a:rPr lang="pt-PT" sz="2000" b="1" dirty="0" smtClean="0">
                <a:solidFill>
                  <a:sysClr val="windowText" lastClr="000000"/>
                </a:solidFill>
                <a:latin typeface="Lucida Calligraphy" pitchFamily="66" charset="0"/>
              </a:rPr>
              <a:t>Ian </a:t>
            </a:r>
            <a:r>
              <a:rPr lang="pt-PT" sz="2000" b="1" i="1" dirty="0" err="1" smtClean="0">
                <a:solidFill>
                  <a:sysClr val="windowText" lastClr="000000"/>
                </a:solidFill>
                <a:latin typeface="Lucida Calligraphy" pitchFamily="66" charset="0"/>
              </a:rPr>
              <a:t>Stewart</a:t>
            </a:r>
            <a:endParaRPr lang="pt-PT" sz="2000" b="1" dirty="0" smtClean="0">
              <a:solidFill>
                <a:sysClr val="windowText" lastClr="000000"/>
              </a:solidFill>
              <a:latin typeface="Lucida Calligraphy" pitchFamily="66" charset="0"/>
            </a:endParaRPr>
          </a:p>
          <a:p>
            <a:pPr algn="r">
              <a:lnSpc>
                <a:spcPct val="150000"/>
              </a:lnSpc>
            </a:pPr>
            <a:endParaRPr lang="pt-PT" sz="2000" b="1" dirty="0">
              <a:solidFill>
                <a:sysClr val="windowText" lastClr="000000"/>
              </a:solidFill>
              <a:latin typeface="Lucida Calligraphy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2028617"/>
            <a:ext cx="91440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88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rgbClr val="7FA23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Obrigado pela vossa atenção</a:t>
            </a:r>
          </a:p>
          <a:p>
            <a:pPr algn="ctr"/>
            <a:endParaRPr lang="pt-PT" sz="8800" dirty="0">
              <a:ln w="28575" cmpd="sng">
                <a:solidFill>
                  <a:srgbClr val="FFFFFF"/>
                </a:solidFill>
                <a:prstDash val="solid"/>
              </a:ln>
              <a:solidFill>
                <a:srgbClr val="7FA23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144356" y="44624"/>
            <a:ext cx="88553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Sequência de Fibonacci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215517" y="1557338"/>
            <a:ext cx="5364595" cy="4751982"/>
          </a:xfrm>
        </p:spPr>
        <p:txBody>
          <a:bodyPr/>
          <a:lstStyle/>
          <a:p>
            <a:pPr marL="0" lvl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Leonardo de Pisa (1170-1250), mais conhecido como Fibonacci, foi um matemático e comerciante italiano que criou uma sequência – </a:t>
            </a:r>
            <a:r>
              <a:rPr lang="de-DE" sz="28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sequência de Fibonacci</a:t>
            </a:r>
            <a:r>
              <a:rPr lang="de-DE" sz="2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a partir da observação do crescim</a:t>
            </a:r>
            <a:r>
              <a:rPr lang="pt-BR" sz="2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ento de uma população de coelhos.</a:t>
            </a:r>
            <a:endParaRPr lang="pt-BR" sz="28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http://3.bp.blogspot.com/-GFMMKsw-Xfs/Tlve00JPl7I/AAAAAAAAAHE/1FfvESLCOXE/s1600/fibonacci+1.png"/>
          <p:cNvPicPr>
            <a:picLocks noChangeAspect="1" noChangeArrowheads="1"/>
          </p:cNvPicPr>
          <p:nvPr/>
        </p:nvPicPr>
        <p:blipFill>
          <a:blip r:embed="rId2" cstate="print"/>
          <a:srcRect l="7624" r="7593"/>
          <a:stretch>
            <a:fillRect/>
          </a:stretch>
        </p:blipFill>
        <p:spPr bwMode="auto">
          <a:xfrm>
            <a:off x="6156176" y="1988840"/>
            <a:ext cx="2664296" cy="314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5184576"/>
          </a:xfrm>
        </p:spPr>
        <p:txBody>
          <a:bodyPr/>
          <a:lstStyle/>
          <a:p>
            <a:pPr marL="0" lvl="0" indent="0" algn="just" fontAlgn="auto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PT" sz="2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Um casal de coelhos com um mês de idade (macho e fêmea) é ainda muito jovem para se reproduzir.</a:t>
            </a:r>
          </a:p>
          <a:p>
            <a:pPr marL="0" lvl="0" indent="0" algn="just" fontAlgn="auto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PT" sz="2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partir dos dois meses de idade já têm maturidade suficiente para o fazer.  </a:t>
            </a:r>
          </a:p>
          <a:p>
            <a:pPr marL="0" lvl="0" indent="0" algn="just" fontAlgn="auto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lang="de-DE" sz="28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Luis\Desktop\Aula Actividades Matemáticas 2 trabalho\coelho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A0DBDF"/>
              </a:clrFrom>
              <a:clrTo>
                <a:srgbClr val="A0DBDF">
                  <a:alpha val="0"/>
                </a:srgbClr>
              </a:clrTo>
            </a:clrChange>
          </a:blip>
          <a:srcRect t="9747" b="23649"/>
          <a:stretch>
            <a:fillRect/>
          </a:stretch>
        </p:blipFill>
        <p:spPr bwMode="auto">
          <a:xfrm>
            <a:off x="5328592" y="3861048"/>
            <a:ext cx="3923928" cy="2996952"/>
          </a:xfrm>
          <a:prstGeom prst="rect">
            <a:avLst/>
          </a:prstGeom>
          <a:noFill/>
        </p:spPr>
      </p:pic>
      <p:sp>
        <p:nvSpPr>
          <p:cNvPr id="6" name="Rectângulo 5"/>
          <p:cNvSpPr/>
          <p:nvPr/>
        </p:nvSpPr>
        <p:spPr>
          <a:xfrm>
            <a:off x="216024" y="4429201"/>
            <a:ext cx="56521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pt-PT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Assim sendo, todos os meses, cada casal de coelhos dá origem a um novo casal de coelhos (macho e fêmea).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44356" y="44624"/>
            <a:ext cx="88553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Sequência de Fibonacci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4509120"/>
            <a:ext cx="7920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4509120"/>
            <a:ext cx="7920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3501008"/>
            <a:ext cx="216024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2780928"/>
            <a:ext cx="3200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xão recta 11"/>
          <p:cNvCxnSpPr/>
          <p:nvPr/>
        </p:nvCxnSpPr>
        <p:spPr>
          <a:xfrm>
            <a:off x="791580" y="2276872"/>
            <a:ext cx="0" cy="2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exão recta 35"/>
          <p:cNvCxnSpPr/>
          <p:nvPr/>
        </p:nvCxnSpPr>
        <p:spPr>
          <a:xfrm>
            <a:off x="3347864" y="4828384"/>
            <a:ext cx="0" cy="25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Rectângulo 72"/>
          <p:cNvSpPr/>
          <p:nvPr/>
        </p:nvSpPr>
        <p:spPr>
          <a:xfrm>
            <a:off x="251520" y="1689060"/>
            <a:ext cx="6192688" cy="684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</a:endParaRPr>
          </a:p>
        </p:txBody>
      </p:sp>
      <p:sp>
        <p:nvSpPr>
          <p:cNvPr id="87" name="Rectângulo 86"/>
          <p:cNvSpPr/>
          <p:nvPr/>
        </p:nvSpPr>
        <p:spPr>
          <a:xfrm>
            <a:off x="7452320" y="1772816"/>
            <a:ext cx="1728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par</a:t>
            </a:r>
            <a:endParaRPr lang="pt-PT" sz="2800" b="1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558" y="1687306"/>
            <a:ext cx="770045" cy="58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558" y="2507410"/>
            <a:ext cx="770045" cy="58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558" y="3429000"/>
            <a:ext cx="770045" cy="58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558" y="4228708"/>
            <a:ext cx="770045" cy="58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558" y="5116416"/>
            <a:ext cx="770045" cy="58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1820" y="4180312"/>
            <a:ext cx="792088" cy="59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044408"/>
            <a:ext cx="792088" cy="59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03948" y="3356992"/>
            <a:ext cx="792088" cy="57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1820" y="5044408"/>
            <a:ext cx="792088" cy="59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0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34360" y="5085184"/>
            <a:ext cx="922709" cy="63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03948" y="4221088"/>
            <a:ext cx="792088" cy="57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03948" y="5157192"/>
            <a:ext cx="792088" cy="57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9" name="Rectângulo 108"/>
          <p:cNvSpPr/>
          <p:nvPr/>
        </p:nvSpPr>
        <p:spPr>
          <a:xfrm>
            <a:off x="251520" y="2524128"/>
            <a:ext cx="6192688" cy="684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</a:endParaRPr>
          </a:p>
        </p:txBody>
      </p:sp>
      <p:sp>
        <p:nvSpPr>
          <p:cNvPr id="110" name="Rectângulo 109"/>
          <p:cNvSpPr/>
          <p:nvPr/>
        </p:nvSpPr>
        <p:spPr>
          <a:xfrm>
            <a:off x="251520" y="3388224"/>
            <a:ext cx="6192688" cy="684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</a:endParaRPr>
          </a:p>
        </p:txBody>
      </p:sp>
      <p:sp>
        <p:nvSpPr>
          <p:cNvPr id="111" name="Rectângulo 110"/>
          <p:cNvSpPr/>
          <p:nvPr/>
        </p:nvSpPr>
        <p:spPr>
          <a:xfrm>
            <a:off x="251521" y="4180312"/>
            <a:ext cx="6192688" cy="684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</a:endParaRPr>
          </a:p>
        </p:txBody>
      </p:sp>
      <p:sp>
        <p:nvSpPr>
          <p:cNvPr id="112" name="Rectângulo 111"/>
          <p:cNvSpPr/>
          <p:nvPr/>
        </p:nvSpPr>
        <p:spPr>
          <a:xfrm>
            <a:off x="251520" y="5044408"/>
            <a:ext cx="6192688" cy="684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</a:endParaRPr>
          </a:p>
        </p:txBody>
      </p:sp>
      <p:cxnSp>
        <p:nvCxnSpPr>
          <p:cNvPr id="54" name="Conexão recta 53"/>
          <p:cNvCxnSpPr/>
          <p:nvPr/>
        </p:nvCxnSpPr>
        <p:spPr>
          <a:xfrm>
            <a:off x="791580" y="3140968"/>
            <a:ext cx="0" cy="2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Conexão recta 54"/>
          <p:cNvCxnSpPr/>
          <p:nvPr/>
        </p:nvCxnSpPr>
        <p:spPr>
          <a:xfrm>
            <a:off x="791580" y="4077072"/>
            <a:ext cx="0" cy="2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Conexão recta 55"/>
          <p:cNvCxnSpPr/>
          <p:nvPr/>
        </p:nvCxnSpPr>
        <p:spPr>
          <a:xfrm>
            <a:off x="791580" y="4869160"/>
            <a:ext cx="0" cy="2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Conexão recta 57"/>
          <p:cNvCxnSpPr/>
          <p:nvPr/>
        </p:nvCxnSpPr>
        <p:spPr>
          <a:xfrm>
            <a:off x="4499992" y="4005064"/>
            <a:ext cx="0" cy="25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0" name="Conexão recta 59"/>
          <p:cNvCxnSpPr/>
          <p:nvPr/>
        </p:nvCxnSpPr>
        <p:spPr>
          <a:xfrm>
            <a:off x="4499992" y="4869160"/>
            <a:ext cx="0" cy="25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2" name="Rectângulo 61"/>
          <p:cNvSpPr/>
          <p:nvPr/>
        </p:nvSpPr>
        <p:spPr>
          <a:xfrm>
            <a:off x="6228184" y="1753652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1º mês</a:t>
            </a:r>
            <a:endParaRPr lang="pt-PT" sz="28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3" name="Rectângulo 62"/>
          <p:cNvSpPr/>
          <p:nvPr/>
        </p:nvSpPr>
        <p:spPr>
          <a:xfrm>
            <a:off x="6228184" y="2545740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2º mês</a:t>
            </a:r>
            <a:endParaRPr lang="pt-PT" sz="28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4" name="Rectângulo 63"/>
          <p:cNvSpPr/>
          <p:nvPr/>
        </p:nvSpPr>
        <p:spPr>
          <a:xfrm>
            <a:off x="6228184" y="3409836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3º mês</a:t>
            </a:r>
            <a:endParaRPr lang="pt-PT" sz="28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5" name="Rectângulo 64"/>
          <p:cNvSpPr/>
          <p:nvPr/>
        </p:nvSpPr>
        <p:spPr>
          <a:xfrm>
            <a:off x="6228184" y="4201924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4º mês</a:t>
            </a:r>
            <a:endParaRPr lang="pt-PT" sz="28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6" name="Rectângulo 65"/>
          <p:cNvSpPr/>
          <p:nvPr/>
        </p:nvSpPr>
        <p:spPr>
          <a:xfrm>
            <a:off x="6228184" y="5066020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5º mês</a:t>
            </a:r>
            <a:endParaRPr lang="pt-PT" sz="28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7" name="Rectângulo 66"/>
          <p:cNvSpPr/>
          <p:nvPr/>
        </p:nvSpPr>
        <p:spPr>
          <a:xfrm>
            <a:off x="7452320" y="2531931"/>
            <a:ext cx="1728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par</a:t>
            </a:r>
            <a:endParaRPr lang="pt-PT" sz="2800" b="1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8" name="Rectângulo 67"/>
          <p:cNvSpPr/>
          <p:nvPr/>
        </p:nvSpPr>
        <p:spPr>
          <a:xfrm>
            <a:off x="7596336" y="3431817"/>
            <a:ext cx="1728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 pares</a:t>
            </a:r>
            <a:endParaRPr lang="pt-PT" sz="2800" b="1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9" name="Rectângulo 68"/>
          <p:cNvSpPr/>
          <p:nvPr/>
        </p:nvSpPr>
        <p:spPr>
          <a:xfrm>
            <a:off x="7596336" y="4221088"/>
            <a:ext cx="1728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 pares</a:t>
            </a:r>
            <a:endParaRPr lang="pt-PT" sz="2800" b="1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0" name="Rectângulo 69"/>
          <p:cNvSpPr/>
          <p:nvPr/>
        </p:nvSpPr>
        <p:spPr>
          <a:xfrm>
            <a:off x="7596336" y="5066020"/>
            <a:ext cx="1728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 pares</a:t>
            </a:r>
            <a:endParaRPr lang="pt-PT" sz="2800" b="1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2" name="Rectângulo 41"/>
          <p:cNvSpPr/>
          <p:nvPr/>
        </p:nvSpPr>
        <p:spPr>
          <a:xfrm>
            <a:off x="144356" y="44624"/>
            <a:ext cx="88553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PT" sz="6600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Sequência de Fibonacci</a:t>
            </a:r>
            <a:endParaRPr lang="pt-PT" sz="6600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  <p:sp>
        <p:nvSpPr>
          <p:cNvPr id="44" name="Rectângulo 43"/>
          <p:cNvSpPr/>
          <p:nvPr/>
        </p:nvSpPr>
        <p:spPr>
          <a:xfrm rot="5400000">
            <a:off x="7748736" y="5687670"/>
            <a:ext cx="1728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</a:t>
            </a:r>
            <a:endParaRPr lang="pt-PT" sz="2800" b="1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87" grpId="0"/>
      <p:bldP spid="109" grpId="0" animBg="1"/>
      <p:bldP spid="110" grpId="0" animBg="1"/>
      <p:bldP spid="111" grpId="0" animBg="1"/>
      <p:bldP spid="11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44" grpId="0"/>
    </p:bldLst>
  </p:timing>
</p:sld>
</file>

<file path=ppt/theme/theme1.xml><?xml version="1.0" encoding="utf-8"?>
<a:theme xmlns:a="http://schemas.openxmlformats.org/drawingml/2006/main" name="1_Tema10">
  <a:themeElements>
    <a:clrScheme name="Personalizado 8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7EC2D3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5A58"/>
        </a:dk1>
        <a:lt1>
          <a:srgbClr val="FFFFFF"/>
        </a:lt1>
        <a:dk2>
          <a:srgbClr val="008080"/>
        </a:dk2>
        <a:lt2>
          <a:srgbClr val="FFFFFF"/>
        </a:lt2>
        <a:accent1>
          <a:srgbClr val="006462"/>
        </a:accent1>
        <a:accent2>
          <a:srgbClr val="008080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007373"/>
        </a:accent6>
        <a:hlink>
          <a:srgbClr val="00ACA8"/>
        </a:hlink>
        <a:folHlink>
          <a:srgbClr val="00444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DBA6"/>
        </a:lt1>
        <a:dk2>
          <a:srgbClr val="000000"/>
        </a:dk2>
        <a:lt2>
          <a:srgbClr val="CC7A00"/>
        </a:lt2>
        <a:accent1>
          <a:srgbClr val="FF9900"/>
        </a:accent1>
        <a:accent2>
          <a:srgbClr val="FFCC80"/>
        </a:accent2>
        <a:accent3>
          <a:srgbClr val="FFEAD0"/>
        </a:accent3>
        <a:accent4>
          <a:srgbClr val="000000"/>
        </a:accent4>
        <a:accent5>
          <a:srgbClr val="FFCAAA"/>
        </a:accent5>
        <a:accent6>
          <a:srgbClr val="E7B973"/>
        </a:accent6>
        <a:hlink>
          <a:srgbClr val="E68A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342F61"/>
        </a:dk1>
        <a:lt1>
          <a:srgbClr val="FFFFFF"/>
        </a:lt1>
        <a:dk2>
          <a:srgbClr val="8794D5"/>
        </a:dk2>
        <a:lt2>
          <a:srgbClr val="FFFFFF"/>
        </a:lt2>
        <a:accent1>
          <a:srgbClr val="504D80"/>
        </a:accent1>
        <a:accent2>
          <a:srgbClr val="9791CA"/>
        </a:accent2>
        <a:accent3>
          <a:srgbClr val="C3C8E7"/>
        </a:accent3>
        <a:accent4>
          <a:srgbClr val="DADADA"/>
        </a:accent4>
        <a:accent5>
          <a:srgbClr val="B3B2C0"/>
        </a:accent5>
        <a:accent6>
          <a:srgbClr val="8883B7"/>
        </a:accent6>
        <a:hlink>
          <a:srgbClr val="322D5A"/>
        </a:hlink>
        <a:folHlink>
          <a:srgbClr val="544C9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66CCCC"/>
        </a:dk1>
        <a:lt1>
          <a:srgbClr val="FFFFFF"/>
        </a:lt1>
        <a:dk2>
          <a:srgbClr val="2E6B6B"/>
        </a:dk2>
        <a:lt2>
          <a:srgbClr val="2E6B6B"/>
        </a:lt2>
        <a:accent1>
          <a:srgbClr val="45A3A1"/>
        </a:accent1>
        <a:accent2>
          <a:srgbClr val="9ADEDC"/>
        </a:accent2>
        <a:accent3>
          <a:srgbClr val="ADBABA"/>
        </a:accent3>
        <a:accent4>
          <a:srgbClr val="DADADA"/>
        </a:accent4>
        <a:accent5>
          <a:srgbClr val="B0CECD"/>
        </a:accent5>
        <a:accent6>
          <a:srgbClr val="8BC9C7"/>
        </a:accent6>
        <a:hlink>
          <a:srgbClr val="B3E6E6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B3CCE6"/>
        </a:dk1>
        <a:lt1>
          <a:srgbClr val="FFFFFF"/>
        </a:lt1>
        <a:dk2>
          <a:srgbClr val="6698CC"/>
        </a:dk2>
        <a:lt2>
          <a:srgbClr val="FFFFFF"/>
        </a:lt2>
        <a:accent1>
          <a:srgbClr val="336599"/>
        </a:accent1>
        <a:accent2>
          <a:srgbClr val="2E4C6B"/>
        </a:accent2>
        <a:accent3>
          <a:srgbClr val="B8CAE2"/>
        </a:accent3>
        <a:accent4>
          <a:srgbClr val="DADADA"/>
        </a:accent4>
        <a:accent5>
          <a:srgbClr val="ADB8CA"/>
        </a:accent5>
        <a:accent6>
          <a:srgbClr val="294460"/>
        </a:accent6>
        <a:hlink>
          <a:srgbClr val="0B54A3"/>
        </a:hlink>
        <a:folHlink>
          <a:srgbClr val="0B7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496B2E"/>
        </a:dk1>
        <a:lt1>
          <a:srgbClr val="CCE3B5"/>
        </a:lt1>
        <a:dk2>
          <a:srgbClr val="619933"/>
        </a:dk2>
        <a:lt2>
          <a:srgbClr val="F2F8ED"/>
        </a:lt2>
        <a:accent1>
          <a:srgbClr val="94CC66"/>
        </a:accent1>
        <a:accent2>
          <a:srgbClr val="FFFFFF"/>
        </a:accent2>
        <a:accent3>
          <a:srgbClr val="E2EFD7"/>
        </a:accent3>
        <a:accent4>
          <a:srgbClr val="3D5A26"/>
        </a:accent4>
        <a:accent5>
          <a:srgbClr val="C8E2B8"/>
        </a:accent5>
        <a:accent6>
          <a:srgbClr val="E7E7E7"/>
        </a:accent6>
        <a:hlink>
          <a:srgbClr val="4891EA"/>
        </a:hlink>
        <a:folHlink>
          <a:srgbClr val="7AAF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10">
  <a:themeElements>
    <a:clrScheme name="Personalizado 8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7EC2D3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5A58"/>
        </a:dk1>
        <a:lt1>
          <a:srgbClr val="FFFFFF"/>
        </a:lt1>
        <a:dk2>
          <a:srgbClr val="008080"/>
        </a:dk2>
        <a:lt2>
          <a:srgbClr val="FFFFFF"/>
        </a:lt2>
        <a:accent1>
          <a:srgbClr val="006462"/>
        </a:accent1>
        <a:accent2>
          <a:srgbClr val="008080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007373"/>
        </a:accent6>
        <a:hlink>
          <a:srgbClr val="00ACA8"/>
        </a:hlink>
        <a:folHlink>
          <a:srgbClr val="00444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DBA6"/>
        </a:lt1>
        <a:dk2>
          <a:srgbClr val="000000"/>
        </a:dk2>
        <a:lt2>
          <a:srgbClr val="CC7A00"/>
        </a:lt2>
        <a:accent1>
          <a:srgbClr val="FF9900"/>
        </a:accent1>
        <a:accent2>
          <a:srgbClr val="FFCC80"/>
        </a:accent2>
        <a:accent3>
          <a:srgbClr val="FFEAD0"/>
        </a:accent3>
        <a:accent4>
          <a:srgbClr val="000000"/>
        </a:accent4>
        <a:accent5>
          <a:srgbClr val="FFCAAA"/>
        </a:accent5>
        <a:accent6>
          <a:srgbClr val="E7B973"/>
        </a:accent6>
        <a:hlink>
          <a:srgbClr val="E68A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342F61"/>
        </a:dk1>
        <a:lt1>
          <a:srgbClr val="FFFFFF"/>
        </a:lt1>
        <a:dk2>
          <a:srgbClr val="8794D5"/>
        </a:dk2>
        <a:lt2>
          <a:srgbClr val="FFFFFF"/>
        </a:lt2>
        <a:accent1>
          <a:srgbClr val="504D80"/>
        </a:accent1>
        <a:accent2>
          <a:srgbClr val="9791CA"/>
        </a:accent2>
        <a:accent3>
          <a:srgbClr val="C3C8E7"/>
        </a:accent3>
        <a:accent4>
          <a:srgbClr val="DADADA"/>
        </a:accent4>
        <a:accent5>
          <a:srgbClr val="B3B2C0"/>
        </a:accent5>
        <a:accent6>
          <a:srgbClr val="8883B7"/>
        </a:accent6>
        <a:hlink>
          <a:srgbClr val="322D5A"/>
        </a:hlink>
        <a:folHlink>
          <a:srgbClr val="544C9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66CCCC"/>
        </a:dk1>
        <a:lt1>
          <a:srgbClr val="FFFFFF"/>
        </a:lt1>
        <a:dk2>
          <a:srgbClr val="2E6B6B"/>
        </a:dk2>
        <a:lt2>
          <a:srgbClr val="2E6B6B"/>
        </a:lt2>
        <a:accent1>
          <a:srgbClr val="45A3A1"/>
        </a:accent1>
        <a:accent2>
          <a:srgbClr val="9ADEDC"/>
        </a:accent2>
        <a:accent3>
          <a:srgbClr val="ADBABA"/>
        </a:accent3>
        <a:accent4>
          <a:srgbClr val="DADADA"/>
        </a:accent4>
        <a:accent5>
          <a:srgbClr val="B0CECD"/>
        </a:accent5>
        <a:accent6>
          <a:srgbClr val="8BC9C7"/>
        </a:accent6>
        <a:hlink>
          <a:srgbClr val="B3E6E6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B3CCE6"/>
        </a:dk1>
        <a:lt1>
          <a:srgbClr val="FFFFFF"/>
        </a:lt1>
        <a:dk2>
          <a:srgbClr val="6698CC"/>
        </a:dk2>
        <a:lt2>
          <a:srgbClr val="FFFFFF"/>
        </a:lt2>
        <a:accent1>
          <a:srgbClr val="336599"/>
        </a:accent1>
        <a:accent2>
          <a:srgbClr val="2E4C6B"/>
        </a:accent2>
        <a:accent3>
          <a:srgbClr val="B8CAE2"/>
        </a:accent3>
        <a:accent4>
          <a:srgbClr val="DADADA"/>
        </a:accent4>
        <a:accent5>
          <a:srgbClr val="ADB8CA"/>
        </a:accent5>
        <a:accent6>
          <a:srgbClr val="294460"/>
        </a:accent6>
        <a:hlink>
          <a:srgbClr val="0B54A3"/>
        </a:hlink>
        <a:folHlink>
          <a:srgbClr val="0B7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496B2E"/>
        </a:dk1>
        <a:lt1>
          <a:srgbClr val="CCE3B5"/>
        </a:lt1>
        <a:dk2>
          <a:srgbClr val="619933"/>
        </a:dk2>
        <a:lt2>
          <a:srgbClr val="F2F8ED"/>
        </a:lt2>
        <a:accent1>
          <a:srgbClr val="94CC66"/>
        </a:accent1>
        <a:accent2>
          <a:srgbClr val="FFFFFF"/>
        </a:accent2>
        <a:accent3>
          <a:srgbClr val="E2EFD7"/>
        </a:accent3>
        <a:accent4>
          <a:srgbClr val="3D5A26"/>
        </a:accent4>
        <a:accent5>
          <a:srgbClr val="C8E2B8"/>
        </a:accent5>
        <a:accent6>
          <a:srgbClr val="E7E7E7"/>
        </a:accent6>
        <a:hlink>
          <a:srgbClr val="4891EA"/>
        </a:hlink>
        <a:folHlink>
          <a:srgbClr val="7AAF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2390</TotalTime>
  <Words>2463</Words>
  <Application>Microsoft Office PowerPoint</Application>
  <PresentationFormat>Apresentação no Ecrã (4:3)</PresentationFormat>
  <Paragraphs>269</Paragraphs>
  <Slides>62</Slides>
  <Notes>19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62</vt:i4>
      </vt:variant>
    </vt:vector>
  </HeadingPairs>
  <TitlesOfParts>
    <vt:vector size="65" baseType="lpstr">
      <vt:lpstr>1_Tema10</vt:lpstr>
      <vt:lpstr>Tema10</vt:lpstr>
      <vt:lpstr>Equation</vt:lpstr>
      <vt:lpstr>Matemática na Natureza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  <vt:lpstr>Diapositivo 32</vt:lpstr>
      <vt:lpstr>Diapositivo 33</vt:lpstr>
      <vt:lpstr>Diapositivo 34</vt:lpstr>
      <vt:lpstr>Diapositivo 35</vt:lpstr>
      <vt:lpstr>Diapositivo 36</vt:lpstr>
      <vt:lpstr>Diapositivo 37</vt:lpstr>
      <vt:lpstr>Diapositivo 38</vt:lpstr>
      <vt:lpstr>Diapositivo 39</vt:lpstr>
      <vt:lpstr>Diapositivo 40</vt:lpstr>
      <vt:lpstr>Diapositivo 41</vt:lpstr>
      <vt:lpstr>Diapositivo 42</vt:lpstr>
      <vt:lpstr>Diapositivo 43</vt:lpstr>
      <vt:lpstr>Diapositivo 44</vt:lpstr>
      <vt:lpstr>Diapositivo 45</vt:lpstr>
      <vt:lpstr>Diapositivo 46</vt:lpstr>
      <vt:lpstr>Diapositivo 47</vt:lpstr>
      <vt:lpstr>Diapositivo 48</vt:lpstr>
      <vt:lpstr>Diapositivo 49</vt:lpstr>
      <vt:lpstr>Diapositivo 50</vt:lpstr>
      <vt:lpstr>Diapositivo 51</vt:lpstr>
      <vt:lpstr>Diapositivo 52</vt:lpstr>
      <vt:lpstr>Diapositivo 53</vt:lpstr>
      <vt:lpstr>Diapositivo 54</vt:lpstr>
      <vt:lpstr>Diapositivo 55</vt:lpstr>
      <vt:lpstr>Diapositivo 56</vt:lpstr>
      <vt:lpstr>Diapositivo 57</vt:lpstr>
      <vt:lpstr>Diapositivo 58</vt:lpstr>
      <vt:lpstr>Diapositivo 59</vt:lpstr>
      <vt:lpstr>Diapositivo 60</vt:lpstr>
      <vt:lpstr>Diapositivo 61</vt:lpstr>
      <vt:lpstr>Diapositivo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lcmc</dc:creator>
  <cp:lastModifiedBy>Carla</cp:lastModifiedBy>
  <cp:revision>268</cp:revision>
  <dcterms:created xsi:type="dcterms:W3CDTF">2012-05-17T10:08:20Z</dcterms:created>
  <dcterms:modified xsi:type="dcterms:W3CDTF">2012-06-13T22:21:32Z</dcterms:modified>
</cp:coreProperties>
</file>