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66" r:id="rId13"/>
    <p:sldId id="277" r:id="rId14"/>
    <p:sldId id="278" r:id="rId15"/>
    <p:sldId id="27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/>
              <a:t>“Car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”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509520"/>
            <a:ext cx="2599217" cy="10999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71134" y="4806516"/>
            <a:ext cx="1941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Aloísio </a:t>
            </a:r>
            <a:r>
              <a:rPr lang="pt-P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Kelmer</a:t>
            </a: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Lacerda</a:t>
            </a:r>
          </a:p>
          <a:p>
            <a:r>
              <a:rPr lang="pt-P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Gabriella</a:t>
            </a:r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Gallera</a:t>
            </a:r>
            <a:endParaRPr lang="pt-P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Marcelino</a:t>
            </a:r>
          </a:p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Marques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12386" y="3868485"/>
            <a:ext cx="609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Licenciatura em Matemática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Equações Diferenciais e Modulação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2018/19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966" y="773000"/>
            <a:ext cx="11256034" cy="1293028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 Líder para instantâneamente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2418131"/>
            <a:ext cx="1247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3035875"/>
            <a:ext cx="284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6775" y="3750666"/>
            <a:ext cx="2838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2846718" y="4735902"/>
            <a:ext cx="6718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Resolvendo a equação diferencial acima, obtemos: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6944" y="5235158"/>
            <a:ext cx="36671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397467" y="6279612"/>
            <a:ext cx="5474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Onde </a:t>
            </a:r>
            <a:r>
              <a:rPr lang="pt-BR" i="1" dirty="0" smtClean="0">
                <a:solidFill>
                  <a:schemeClr val="bg1"/>
                </a:solidFill>
              </a:rPr>
              <a:t>U</a:t>
            </a:r>
            <a:r>
              <a:rPr lang="pt-BR" sz="1100" i="1" dirty="0" smtClean="0">
                <a:solidFill>
                  <a:schemeClr val="bg1"/>
                </a:solidFill>
              </a:rPr>
              <a:t>0 </a:t>
            </a:r>
            <a:r>
              <a:rPr lang="pt-BR" sz="2000" dirty="0" smtClean="0">
                <a:solidFill>
                  <a:schemeClr val="bg1"/>
                </a:solidFill>
              </a:rPr>
              <a:t>é a velocidade inicial</a:t>
            </a:r>
            <a:r>
              <a:rPr lang="pt-BR" sz="1100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do condutor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966" y="773000"/>
            <a:ext cx="11256034" cy="1293028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 Líder para instantâneamente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71601" y="2035834"/>
            <a:ext cx="9586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Com a equação que obtemos, podemos obter a distância percorrida pelo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condutor após o Carro Líder travar instantaneamente: 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84" y="3566363"/>
            <a:ext cx="3362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1491" y="3573822"/>
            <a:ext cx="1057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Aplicações </a:t>
            </a:r>
            <a:r>
              <a:rPr lang="pt-PT" dirty="0" smtClean="0">
                <a:solidFill>
                  <a:schemeClr val="bg1"/>
                </a:solidFill>
              </a:rPr>
              <a:t>prÁticas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148" name="Picture 4" descr="Resultado de imagem para autoestradas marcas de dista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954" y="2252021"/>
            <a:ext cx="5288885" cy="39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3109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799" y="2996816"/>
            <a:ext cx="10820400" cy="4024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 quando o Carro Líder tem velocidade oscilante?</a:t>
            </a: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3000"/>
            <a:ext cx="12192000" cy="1293028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 Líder com velocidade oscilante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4804" y="2035834"/>
            <a:ext cx="10921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Supondo que a velocidade do Líder seja: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/>
            </a:r>
            <a:br>
              <a:rPr lang="pt-BR" sz="2000" dirty="0" smtClean="0">
                <a:solidFill>
                  <a:schemeClr val="bg1"/>
                </a:solidFill>
              </a:rPr>
            </a:br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Para descobrir o comportamento do condutor, nós resolvemos a equação:</a:t>
            </a:r>
          </a:p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Que nos dá: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84007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4121852"/>
            <a:ext cx="5219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347450"/>
            <a:ext cx="7334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3000"/>
            <a:ext cx="12192000" cy="1293028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 Líder com velocidade oscilante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618" y="1819595"/>
            <a:ext cx="5933416" cy="405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42823" y="6018074"/>
            <a:ext cx="1174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Para analisar a </a:t>
            </a:r>
            <a:r>
              <a:rPr lang="pt-BR" sz="1400" dirty="0" smtClean="0">
                <a:solidFill>
                  <a:schemeClr val="bg1"/>
                </a:solidFill>
              </a:rPr>
              <a:t>expressão obtida, podemos construir um </a:t>
            </a:r>
            <a:r>
              <a:rPr lang="pt-BR" sz="1400" dirty="0" smtClean="0">
                <a:solidFill>
                  <a:schemeClr val="bg1"/>
                </a:solidFill>
              </a:rPr>
              <a:t>gráfico onde </a:t>
            </a:r>
            <a:r>
              <a:rPr lang="pt-BR" sz="1400" dirty="0" smtClean="0">
                <a:solidFill>
                  <a:schemeClr val="bg1"/>
                </a:solidFill>
              </a:rPr>
              <a:t>consideraremos </a:t>
            </a:r>
            <a:r>
              <a:rPr lang="pt-BR" sz="1400" i="1" dirty="0" err="1" smtClean="0">
                <a:solidFill>
                  <a:schemeClr val="bg1"/>
                </a:solidFill>
              </a:rPr>
              <a:t>U</a:t>
            </a:r>
            <a:r>
              <a:rPr lang="pt-BR" sz="1050" i="1" dirty="0" err="1" smtClean="0">
                <a:solidFill>
                  <a:schemeClr val="bg1"/>
                </a:solidFill>
              </a:rPr>
              <a:t>o</a:t>
            </a:r>
            <a:r>
              <a:rPr lang="pt-BR" sz="1400" dirty="0" smtClean="0">
                <a:solidFill>
                  <a:schemeClr val="bg1"/>
                </a:solidFill>
              </a:rPr>
              <a:t>=10 m/s, w=0.2 e 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501" y="6031891"/>
            <a:ext cx="987365" cy="25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Aplicações Práticas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170" name="Picture 2" descr="Resultado de imagem para carro sem condu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32" y="2003443"/>
            <a:ext cx="5773276" cy="32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678" y="2171742"/>
            <a:ext cx="4362897" cy="29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1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Problema?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fatores que influencia a nossa condução é o comportamento do </a:t>
            </a: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veículo </a:t>
            </a: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encontra à nossa frente.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modelo procura descrever como o </a:t>
            </a: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condutor </a:t>
            </a: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 ao comportamento do carro da </a:t>
            </a: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frente, que chamaremos de “Carro Líder”.</a:t>
            </a: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ModelaÇÃO do problema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a ação do carro da frente, o condutor irá responder de acordo com a seguinte fórmula:</a:t>
            </a:r>
          </a:p>
          <a:p>
            <a:pPr>
              <a:buNone/>
            </a:pP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Dependendo do comportamento do carro líder, o condutor irá travar ou acelerar: </a:t>
            </a: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113" y="3457390"/>
            <a:ext cx="4295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2363" y="5529688"/>
            <a:ext cx="486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ModelaÇÃO do problema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condutor vai reagir de acordo com um estímulo, que é dado por:</a:t>
            </a: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4109095"/>
            <a:ext cx="9220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9405966" y="4097086"/>
            <a:ext cx="2345602" cy="451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a direita 4"/>
          <p:cNvSpPr/>
          <p:nvPr/>
        </p:nvSpPr>
        <p:spPr>
          <a:xfrm>
            <a:off x="2626174" y="4083307"/>
            <a:ext cx="2979175" cy="38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2400" i="1" dirty="0" smtClean="0">
                <a:solidFill>
                  <a:schemeClr val="bg1"/>
                </a:solidFill>
              </a:rPr>
              <a:t>0</a:t>
            </a:r>
            <a:r>
              <a:rPr lang="pt-PT" dirty="0" smtClean="0">
                <a:solidFill>
                  <a:schemeClr val="bg1"/>
                </a:solidFill>
              </a:rPr>
              <a:t> = </a:t>
            </a:r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2400" i="1" dirty="0" smtClean="0">
                <a:solidFill>
                  <a:schemeClr val="bg1"/>
                </a:solidFill>
              </a:rPr>
              <a:t>1</a:t>
            </a:r>
            <a:endParaRPr lang="pt-PT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carros desenhos pin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19" y="2159144"/>
            <a:ext cx="3767678" cy="35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rros desenhos pintad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017" y="2071152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692581" y="4675239"/>
            <a:ext cx="61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807671" y="3713975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1000" i="1" dirty="0" smtClean="0">
                <a:solidFill>
                  <a:schemeClr val="bg1"/>
                </a:solidFill>
              </a:rPr>
              <a:t>0</a:t>
            </a:r>
            <a:endParaRPr lang="pt-PT" sz="1000" i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29057" y="3727754"/>
            <a:ext cx="8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U</a:t>
            </a:r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1000" i="1" dirty="0" smtClean="0">
                <a:solidFill>
                  <a:schemeClr val="bg1"/>
                </a:solidFill>
              </a:rPr>
              <a:t>1</a:t>
            </a:r>
            <a:endParaRPr lang="pt-PT" sz="10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18333" y="5620732"/>
            <a:ext cx="875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Neste </a:t>
            </a:r>
            <a:r>
              <a:rPr lang="pt-BR" dirty="0" smtClean="0">
                <a:solidFill>
                  <a:schemeClr val="bg1"/>
                </a:solidFill>
              </a:rPr>
              <a:t>caso a velocidade relativa é nula, </a:t>
            </a:r>
            <a:r>
              <a:rPr lang="pt-BR" dirty="0" smtClean="0">
                <a:solidFill>
                  <a:schemeClr val="bg1"/>
                </a:solidFill>
              </a:rPr>
              <a:t>logo </a:t>
            </a:r>
            <a:r>
              <a:rPr lang="pt-BR" dirty="0" smtClean="0">
                <a:solidFill>
                  <a:schemeClr val="bg1"/>
                </a:solidFill>
              </a:rPr>
              <a:t>o estímulo </a:t>
            </a:r>
            <a:r>
              <a:rPr lang="pt-BR" dirty="0" smtClean="0">
                <a:solidFill>
                  <a:schemeClr val="bg1"/>
                </a:solidFill>
              </a:rPr>
              <a:t>também será nulo. 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9405966" y="4097086"/>
            <a:ext cx="2345602" cy="451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a direita 4"/>
          <p:cNvSpPr/>
          <p:nvPr/>
        </p:nvSpPr>
        <p:spPr>
          <a:xfrm>
            <a:off x="2626175" y="4083307"/>
            <a:ext cx="1954452" cy="38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2400" i="1" dirty="0" smtClean="0">
                <a:solidFill>
                  <a:schemeClr val="bg1"/>
                </a:solidFill>
              </a:rPr>
              <a:t>0</a:t>
            </a:r>
            <a:r>
              <a:rPr lang="pt-PT" dirty="0" smtClean="0">
                <a:solidFill>
                  <a:schemeClr val="bg1"/>
                </a:solidFill>
              </a:rPr>
              <a:t> &gt; </a:t>
            </a:r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2400" i="1" dirty="0" smtClean="0">
                <a:solidFill>
                  <a:schemeClr val="bg1"/>
                </a:solidFill>
              </a:rPr>
              <a:t>1</a:t>
            </a:r>
            <a:endParaRPr lang="pt-PT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carros desenhos pin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19" y="2159144"/>
            <a:ext cx="3767678" cy="35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rros desenhos pintad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017" y="2071152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692581" y="4675239"/>
            <a:ext cx="61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807671" y="3713975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1000" i="1" dirty="0" smtClean="0">
                <a:solidFill>
                  <a:schemeClr val="bg1"/>
                </a:solidFill>
              </a:rPr>
              <a:t>0</a:t>
            </a:r>
            <a:endParaRPr lang="pt-PT" sz="1000" i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063253" y="3727754"/>
            <a:ext cx="8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U</a:t>
            </a:r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1000" i="1" dirty="0" smtClean="0">
                <a:solidFill>
                  <a:schemeClr val="bg1"/>
                </a:solidFill>
              </a:rPr>
              <a:t>1</a:t>
            </a:r>
            <a:endParaRPr lang="pt-PT" sz="10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3987" y="5594854"/>
            <a:ext cx="10705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Neste caso, </a:t>
            </a:r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 smtClean="0">
                <a:solidFill>
                  <a:schemeClr val="bg1"/>
                </a:solidFill>
              </a:rPr>
              <a:t>condutor terá de acelerar </a:t>
            </a:r>
            <a:r>
              <a:rPr lang="pt-BR" dirty="0" smtClean="0">
                <a:solidFill>
                  <a:schemeClr val="bg1"/>
                </a:solidFill>
              </a:rPr>
              <a:t>para manter </a:t>
            </a:r>
            <a:r>
              <a:rPr lang="pt-BR" dirty="0" smtClean="0">
                <a:solidFill>
                  <a:schemeClr val="bg1"/>
                </a:solidFill>
              </a:rPr>
              <a:t>a distância original ao carro </a:t>
            </a:r>
            <a:r>
              <a:rPr lang="pt-BR" dirty="0" smtClean="0">
                <a:solidFill>
                  <a:schemeClr val="bg1"/>
                </a:solidFill>
              </a:rPr>
              <a:t>líder. 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9405967" y="4097086"/>
            <a:ext cx="1515076" cy="451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a direita 4"/>
          <p:cNvSpPr/>
          <p:nvPr/>
        </p:nvSpPr>
        <p:spPr>
          <a:xfrm>
            <a:off x="2626174" y="4083307"/>
            <a:ext cx="3774626" cy="38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2400" i="1" dirty="0" smtClean="0">
                <a:solidFill>
                  <a:schemeClr val="bg1"/>
                </a:solidFill>
              </a:rPr>
              <a:t>0</a:t>
            </a:r>
            <a:r>
              <a:rPr lang="pt-PT" dirty="0" smtClean="0">
                <a:solidFill>
                  <a:schemeClr val="bg1"/>
                </a:solidFill>
              </a:rPr>
              <a:t> &lt; </a:t>
            </a:r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2400" i="1" dirty="0" smtClean="0">
                <a:solidFill>
                  <a:schemeClr val="bg1"/>
                </a:solidFill>
              </a:rPr>
              <a:t>1</a:t>
            </a:r>
            <a:endParaRPr lang="pt-PT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carros desenhos pin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19" y="2159144"/>
            <a:ext cx="3767678" cy="35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rros desenhos pintad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017" y="2071152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692581" y="4675239"/>
            <a:ext cx="61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6753" y="3713975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1000" i="1" dirty="0" smtClean="0">
                <a:solidFill>
                  <a:schemeClr val="bg1"/>
                </a:solidFill>
              </a:rPr>
              <a:t>0</a:t>
            </a:r>
            <a:endParaRPr lang="pt-PT" sz="1000" i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43105" y="3727754"/>
            <a:ext cx="8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U</a:t>
            </a:r>
            <a:r>
              <a:rPr lang="pt-PT" i="1" dirty="0" smtClean="0">
                <a:solidFill>
                  <a:schemeClr val="bg1"/>
                </a:solidFill>
              </a:rPr>
              <a:t>U</a:t>
            </a:r>
            <a:r>
              <a:rPr lang="pt-PT" sz="1000" i="1" dirty="0" smtClean="0">
                <a:solidFill>
                  <a:schemeClr val="bg1"/>
                </a:solidFill>
              </a:rPr>
              <a:t>1</a:t>
            </a:r>
            <a:endParaRPr lang="pt-PT" sz="10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18333" y="5620732"/>
            <a:ext cx="990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Neste caso, </a:t>
            </a:r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 smtClean="0">
                <a:solidFill>
                  <a:schemeClr val="bg1"/>
                </a:solidFill>
              </a:rPr>
              <a:t>condutor terá de travar </a:t>
            </a:r>
            <a:r>
              <a:rPr lang="pt-BR" dirty="0" smtClean="0">
                <a:solidFill>
                  <a:schemeClr val="bg1"/>
                </a:solidFill>
              </a:rPr>
              <a:t>para evitar </a:t>
            </a:r>
            <a:r>
              <a:rPr lang="pt-BR" dirty="0" smtClean="0">
                <a:solidFill>
                  <a:schemeClr val="bg1"/>
                </a:solidFill>
              </a:rPr>
              <a:t>a colisão com o carro líder. 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ModelaÇÃO do problema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podemos definir a equação diferencial que modela a resposta do condutor de trás:</a:t>
            </a: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P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3394571"/>
            <a:ext cx="552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5157871"/>
            <a:ext cx="284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799" y="2996816"/>
            <a:ext cx="10820400" cy="4024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 quando o Carro Líder para instantâneamente?</a:t>
            </a: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sto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300</Words>
  <Application>Microsoft Office PowerPoint</Application>
  <PresentationFormat>Personalizar</PresentationFormat>
  <Paragraphs>68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Rasto de Vapor</vt:lpstr>
      <vt:lpstr>“Car following model”</vt:lpstr>
      <vt:lpstr>Problema?</vt:lpstr>
      <vt:lpstr>ModelaÇÃO do problema</vt:lpstr>
      <vt:lpstr>ModelaÇÃO do problema</vt:lpstr>
      <vt:lpstr>U0 = U1</vt:lpstr>
      <vt:lpstr>U0 &gt; U1</vt:lpstr>
      <vt:lpstr>U0 &lt; U1</vt:lpstr>
      <vt:lpstr>ModelaÇÃO do problema</vt:lpstr>
      <vt:lpstr>Slide 9</vt:lpstr>
      <vt:lpstr>Carro Líder para instantâneamente</vt:lpstr>
      <vt:lpstr>Carro Líder para instantâneamente</vt:lpstr>
      <vt:lpstr>Aplicações prÁticas</vt:lpstr>
      <vt:lpstr>Slide 13</vt:lpstr>
      <vt:lpstr>Carro Líder com velocidade oscilante</vt:lpstr>
      <vt:lpstr>Carro Líder com velocidade oscilante</vt:lpstr>
      <vt:lpstr>Aplicações Práticas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“Car following model”</dc:title>
  <dc:creator>Ricardo André</dc:creator>
  <cp:lastModifiedBy>Aloísio Kelmer</cp:lastModifiedBy>
  <cp:revision>44</cp:revision>
  <dcterms:created xsi:type="dcterms:W3CDTF">2018-12-16T22:16:24Z</dcterms:created>
  <dcterms:modified xsi:type="dcterms:W3CDTF">2018-12-18T01:07:46Z</dcterms:modified>
</cp:coreProperties>
</file>